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1" r:id="rId4"/>
    <p:sldId id="260" r:id="rId5"/>
    <p:sldId id="262" r:id="rId6"/>
    <p:sldId id="257" r:id="rId7"/>
    <p:sldId id="264" r:id="rId8"/>
    <p:sldId id="265" r:id="rId9"/>
    <p:sldId id="266" r:id="rId10"/>
    <p:sldId id="269" r:id="rId11"/>
    <p:sldId id="267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dmo\Documents\Work\repos\Diploma\docs\stati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dmo\Documents\Work\repos\Diploma\docs\static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dmo\Documents\Work\repos\Diploma\docs\static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dmo\Documents\Work\repos\Diploma\docs\static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'популярность устройств'!$B$1</c:f>
              <c:strCache>
                <c:ptCount val="1"/>
                <c:pt idx="0">
                  <c:v>ПК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'популярность устройств'!$A$2:$A$133</c:f>
              <c:numCache>
                <c:formatCode>mmm\-yy</c:formatCode>
                <c:ptCount val="132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  <c:pt idx="84">
                  <c:v>42736</c:v>
                </c:pt>
                <c:pt idx="85">
                  <c:v>42767</c:v>
                </c:pt>
                <c:pt idx="86">
                  <c:v>42795</c:v>
                </c:pt>
                <c:pt idx="87">
                  <c:v>42826</c:v>
                </c:pt>
                <c:pt idx="88">
                  <c:v>42856</c:v>
                </c:pt>
                <c:pt idx="89">
                  <c:v>42887</c:v>
                </c:pt>
                <c:pt idx="90">
                  <c:v>42917</c:v>
                </c:pt>
                <c:pt idx="91">
                  <c:v>42948</c:v>
                </c:pt>
                <c:pt idx="92">
                  <c:v>42979</c:v>
                </c:pt>
                <c:pt idx="93">
                  <c:v>43009</c:v>
                </c:pt>
                <c:pt idx="94">
                  <c:v>43040</c:v>
                </c:pt>
                <c:pt idx="95">
                  <c:v>43070</c:v>
                </c:pt>
                <c:pt idx="96">
                  <c:v>43101</c:v>
                </c:pt>
                <c:pt idx="97">
                  <c:v>43132</c:v>
                </c:pt>
                <c:pt idx="98">
                  <c:v>43160</c:v>
                </c:pt>
                <c:pt idx="99">
                  <c:v>43191</c:v>
                </c:pt>
                <c:pt idx="100">
                  <c:v>43221</c:v>
                </c:pt>
                <c:pt idx="101">
                  <c:v>43252</c:v>
                </c:pt>
                <c:pt idx="102">
                  <c:v>43282</c:v>
                </c:pt>
                <c:pt idx="103">
                  <c:v>43313</c:v>
                </c:pt>
                <c:pt idx="104">
                  <c:v>43344</c:v>
                </c:pt>
                <c:pt idx="105">
                  <c:v>43374</c:v>
                </c:pt>
                <c:pt idx="106">
                  <c:v>43405</c:v>
                </c:pt>
                <c:pt idx="107">
                  <c:v>43435</c:v>
                </c:pt>
                <c:pt idx="108">
                  <c:v>43466</c:v>
                </c:pt>
                <c:pt idx="109">
                  <c:v>43497</c:v>
                </c:pt>
                <c:pt idx="110">
                  <c:v>43525</c:v>
                </c:pt>
                <c:pt idx="111">
                  <c:v>43556</c:v>
                </c:pt>
                <c:pt idx="112">
                  <c:v>43586</c:v>
                </c:pt>
                <c:pt idx="113">
                  <c:v>43617</c:v>
                </c:pt>
                <c:pt idx="114">
                  <c:v>43647</c:v>
                </c:pt>
                <c:pt idx="115">
                  <c:v>43678</c:v>
                </c:pt>
                <c:pt idx="116">
                  <c:v>43709</c:v>
                </c:pt>
                <c:pt idx="117">
                  <c:v>43739</c:v>
                </c:pt>
                <c:pt idx="118">
                  <c:v>43770</c:v>
                </c:pt>
                <c:pt idx="119">
                  <c:v>43800</c:v>
                </c:pt>
                <c:pt idx="120">
                  <c:v>43831</c:v>
                </c:pt>
                <c:pt idx="121">
                  <c:v>43862</c:v>
                </c:pt>
                <c:pt idx="122">
                  <c:v>43891</c:v>
                </c:pt>
                <c:pt idx="123">
                  <c:v>43922</c:v>
                </c:pt>
                <c:pt idx="124">
                  <c:v>43952</c:v>
                </c:pt>
                <c:pt idx="125">
                  <c:v>43983</c:v>
                </c:pt>
                <c:pt idx="126">
                  <c:v>44013</c:v>
                </c:pt>
                <c:pt idx="127">
                  <c:v>44044</c:v>
                </c:pt>
                <c:pt idx="128">
                  <c:v>44075</c:v>
                </c:pt>
                <c:pt idx="129">
                  <c:v>44105</c:v>
                </c:pt>
                <c:pt idx="130">
                  <c:v>44136</c:v>
                </c:pt>
                <c:pt idx="131">
                  <c:v>44166</c:v>
                </c:pt>
              </c:numCache>
            </c:numRef>
          </c:cat>
          <c:val>
            <c:numRef>
              <c:f>'популярность устройств'!$B$2:$B$133</c:f>
              <c:numCache>
                <c:formatCode>0.00</c:formatCode>
                <c:ptCount val="132"/>
                <c:pt idx="0">
                  <c:v>98.44</c:v>
                </c:pt>
                <c:pt idx="1">
                  <c:v>98.28</c:v>
                </c:pt>
                <c:pt idx="2">
                  <c:v>98.04</c:v>
                </c:pt>
                <c:pt idx="3">
                  <c:v>97.82</c:v>
                </c:pt>
                <c:pt idx="4">
                  <c:v>97.68</c:v>
                </c:pt>
                <c:pt idx="5">
                  <c:v>97.43</c:v>
                </c:pt>
                <c:pt idx="6">
                  <c:v>97.14</c:v>
                </c:pt>
                <c:pt idx="7">
                  <c:v>96.79</c:v>
                </c:pt>
                <c:pt idx="8">
                  <c:v>96.5</c:v>
                </c:pt>
                <c:pt idx="9">
                  <c:v>96.19</c:v>
                </c:pt>
                <c:pt idx="10">
                  <c:v>95.98</c:v>
                </c:pt>
                <c:pt idx="11">
                  <c:v>95.9</c:v>
                </c:pt>
                <c:pt idx="12">
                  <c:v>95.7</c:v>
                </c:pt>
                <c:pt idx="13">
                  <c:v>95.55</c:v>
                </c:pt>
                <c:pt idx="14">
                  <c:v>95.3</c:v>
                </c:pt>
                <c:pt idx="15">
                  <c:v>94.79</c:v>
                </c:pt>
                <c:pt idx="16">
                  <c:v>94.25</c:v>
                </c:pt>
                <c:pt idx="17">
                  <c:v>93.47</c:v>
                </c:pt>
                <c:pt idx="18">
                  <c:v>92.98</c:v>
                </c:pt>
                <c:pt idx="19">
                  <c:v>92.88</c:v>
                </c:pt>
                <c:pt idx="20">
                  <c:v>93.26</c:v>
                </c:pt>
                <c:pt idx="21">
                  <c:v>93.45</c:v>
                </c:pt>
                <c:pt idx="22">
                  <c:v>93.05</c:v>
                </c:pt>
                <c:pt idx="23">
                  <c:v>91.96</c:v>
                </c:pt>
                <c:pt idx="24">
                  <c:v>91.51</c:v>
                </c:pt>
                <c:pt idx="25">
                  <c:v>91.47</c:v>
                </c:pt>
                <c:pt idx="26">
                  <c:v>91.01</c:v>
                </c:pt>
                <c:pt idx="27">
                  <c:v>90.42</c:v>
                </c:pt>
                <c:pt idx="28">
                  <c:v>89.89</c:v>
                </c:pt>
                <c:pt idx="29">
                  <c:v>89.6</c:v>
                </c:pt>
                <c:pt idx="30">
                  <c:v>88.91</c:v>
                </c:pt>
                <c:pt idx="31">
                  <c:v>85.69</c:v>
                </c:pt>
                <c:pt idx="32">
                  <c:v>85.33</c:v>
                </c:pt>
                <c:pt idx="33">
                  <c:v>85.02</c:v>
                </c:pt>
                <c:pt idx="34">
                  <c:v>84.13</c:v>
                </c:pt>
                <c:pt idx="35">
                  <c:v>82.42</c:v>
                </c:pt>
                <c:pt idx="36">
                  <c:v>82.41</c:v>
                </c:pt>
                <c:pt idx="37">
                  <c:v>81.86</c:v>
                </c:pt>
                <c:pt idx="38">
                  <c:v>81.69</c:v>
                </c:pt>
                <c:pt idx="39">
                  <c:v>82.43</c:v>
                </c:pt>
                <c:pt idx="40">
                  <c:v>81.680000000000007</c:v>
                </c:pt>
                <c:pt idx="41">
                  <c:v>80.010000000000005</c:v>
                </c:pt>
                <c:pt idx="42">
                  <c:v>78.66</c:v>
                </c:pt>
                <c:pt idx="43">
                  <c:v>78.08</c:v>
                </c:pt>
                <c:pt idx="44">
                  <c:v>78.39</c:v>
                </c:pt>
                <c:pt idx="45">
                  <c:v>76.680000000000007</c:v>
                </c:pt>
                <c:pt idx="46">
                  <c:v>76.13</c:v>
                </c:pt>
                <c:pt idx="47">
                  <c:v>72.55</c:v>
                </c:pt>
                <c:pt idx="48">
                  <c:v>71.95</c:v>
                </c:pt>
                <c:pt idx="49">
                  <c:v>70.989999999999995</c:v>
                </c:pt>
                <c:pt idx="50">
                  <c:v>70.23</c:v>
                </c:pt>
                <c:pt idx="51">
                  <c:v>70.61</c:v>
                </c:pt>
                <c:pt idx="52">
                  <c:v>68.55</c:v>
                </c:pt>
                <c:pt idx="53">
                  <c:v>66.930000000000007</c:v>
                </c:pt>
                <c:pt idx="54">
                  <c:v>65.83</c:v>
                </c:pt>
                <c:pt idx="55">
                  <c:v>64.650000000000006</c:v>
                </c:pt>
                <c:pt idx="56">
                  <c:v>63.84</c:v>
                </c:pt>
                <c:pt idx="57">
                  <c:v>62.77</c:v>
                </c:pt>
                <c:pt idx="58">
                  <c:v>61.92</c:v>
                </c:pt>
                <c:pt idx="59">
                  <c:v>61.68</c:v>
                </c:pt>
                <c:pt idx="60">
                  <c:v>62.38</c:v>
                </c:pt>
                <c:pt idx="61">
                  <c:v>62.62</c:v>
                </c:pt>
                <c:pt idx="62">
                  <c:v>62.26</c:v>
                </c:pt>
                <c:pt idx="63">
                  <c:v>62.71</c:v>
                </c:pt>
                <c:pt idx="64">
                  <c:v>61.49</c:v>
                </c:pt>
                <c:pt idx="65">
                  <c:v>60.11</c:v>
                </c:pt>
                <c:pt idx="66" formatCode="General">
                  <c:v>57</c:v>
                </c:pt>
                <c:pt idx="67">
                  <c:v>55.22</c:v>
                </c:pt>
                <c:pt idx="68">
                  <c:v>55.91</c:v>
                </c:pt>
                <c:pt idx="69">
                  <c:v>55.86</c:v>
                </c:pt>
                <c:pt idx="70">
                  <c:v>57.21</c:v>
                </c:pt>
                <c:pt idx="71">
                  <c:v>56.25</c:v>
                </c:pt>
                <c:pt idx="72">
                  <c:v>55.86</c:v>
                </c:pt>
                <c:pt idx="73">
                  <c:v>55.82</c:v>
                </c:pt>
                <c:pt idx="74">
                  <c:v>54.19</c:v>
                </c:pt>
                <c:pt idx="75">
                  <c:v>53.54</c:v>
                </c:pt>
                <c:pt idx="76">
                  <c:v>51.46</c:v>
                </c:pt>
                <c:pt idx="77">
                  <c:v>53.22</c:v>
                </c:pt>
                <c:pt idx="78">
                  <c:v>50.1</c:v>
                </c:pt>
                <c:pt idx="79">
                  <c:v>50.61</c:v>
                </c:pt>
                <c:pt idx="80">
                  <c:v>50.28</c:v>
                </c:pt>
                <c:pt idx="81">
                  <c:v>48.74</c:v>
                </c:pt>
                <c:pt idx="82">
                  <c:v>46.93</c:v>
                </c:pt>
                <c:pt idx="83">
                  <c:v>44.79</c:v>
                </c:pt>
                <c:pt idx="84">
                  <c:v>45.27</c:v>
                </c:pt>
                <c:pt idx="85">
                  <c:v>45.23</c:v>
                </c:pt>
                <c:pt idx="86">
                  <c:v>44.36</c:v>
                </c:pt>
                <c:pt idx="87">
                  <c:v>43.23</c:v>
                </c:pt>
                <c:pt idx="88">
                  <c:v>43.59</c:v>
                </c:pt>
                <c:pt idx="89">
                  <c:v>42.19</c:v>
                </c:pt>
                <c:pt idx="90">
                  <c:v>41.22</c:v>
                </c:pt>
                <c:pt idx="91">
                  <c:v>42.75</c:v>
                </c:pt>
                <c:pt idx="92">
                  <c:v>43.29</c:v>
                </c:pt>
                <c:pt idx="93">
                  <c:v>44.78</c:v>
                </c:pt>
                <c:pt idx="94">
                  <c:v>45.68</c:v>
                </c:pt>
                <c:pt idx="95">
                  <c:v>43.26</c:v>
                </c:pt>
                <c:pt idx="96">
                  <c:v>43.87</c:v>
                </c:pt>
                <c:pt idx="97">
                  <c:v>44.12</c:v>
                </c:pt>
                <c:pt idx="98">
                  <c:v>44.27</c:v>
                </c:pt>
                <c:pt idx="99">
                  <c:v>44.66</c:v>
                </c:pt>
                <c:pt idx="100">
                  <c:v>44.1</c:v>
                </c:pt>
                <c:pt idx="101">
                  <c:v>43.63</c:v>
                </c:pt>
                <c:pt idx="102">
                  <c:v>43.11</c:v>
                </c:pt>
                <c:pt idx="103">
                  <c:v>43.33</c:v>
                </c:pt>
                <c:pt idx="104">
                  <c:v>44.12</c:v>
                </c:pt>
                <c:pt idx="105">
                  <c:v>47.78</c:v>
                </c:pt>
                <c:pt idx="106">
                  <c:v>52.07</c:v>
                </c:pt>
                <c:pt idx="107">
                  <c:v>47.2</c:v>
                </c:pt>
                <c:pt idx="108">
                  <c:v>47.02</c:v>
                </c:pt>
                <c:pt idx="109">
                  <c:v>48.21</c:v>
                </c:pt>
                <c:pt idx="110">
                  <c:v>47.04</c:v>
                </c:pt>
                <c:pt idx="111">
                  <c:v>47.79</c:v>
                </c:pt>
                <c:pt idx="112">
                  <c:v>48.27</c:v>
                </c:pt>
                <c:pt idx="113">
                  <c:v>45.53</c:v>
                </c:pt>
                <c:pt idx="114">
                  <c:v>45.18</c:v>
                </c:pt>
                <c:pt idx="115">
                  <c:v>44.6</c:v>
                </c:pt>
                <c:pt idx="116">
                  <c:v>44.57</c:v>
                </c:pt>
                <c:pt idx="117">
                  <c:v>44.59</c:v>
                </c:pt>
                <c:pt idx="118">
                  <c:v>45.17</c:v>
                </c:pt>
                <c:pt idx="119">
                  <c:v>43.99</c:v>
                </c:pt>
                <c:pt idx="120">
                  <c:v>45.29</c:v>
                </c:pt>
                <c:pt idx="121">
                  <c:v>45.66</c:v>
                </c:pt>
                <c:pt idx="122">
                  <c:v>45.32</c:v>
                </c:pt>
                <c:pt idx="123">
                  <c:v>43.27</c:v>
                </c:pt>
                <c:pt idx="124">
                  <c:v>46.51</c:v>
                </c:pt>
                <c:pt idx="125">
                  <c:v>47.06</c:v>
                </c:pt>
                <c:pt idx="126">
                  <c:v>46.39</c:v>
                </c:pt>
                <c:pt idx="127">
                  <c:v>45.9</c:v>
                </c:pt>
                <c:pt idx="128">
                  <c:v>47.17</c:v>
                </c:pt>
                <c:pt idx="129">
                  <c:v>48.88</c:v>
                </c:pt>
                <c:pt idx="130">
                  <c:v>44.22</c:v>
                </c:pt>
                <c:pt idx="131">
                  <c:v>41.46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BC-416A-A29D-02D54F6CAB43}"/>
            </c:ext>
          </c:extLst>
        </c:ser>
        <c:ser>
          <c:idx val="1"/>
          <c:order val="1"/>
          <c:tx>
            <c:strRef>
              <c:f>'популярность устройств'!$C$1</c:f>
              <c:strCache>
                <c:ptCount val="1"/>
                <c:pt idx="0">
                  <c:v>МПУ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'популярность устройств'!$A$2:$A$133</c:f>
              <c:numCache>
                <c:formatCode>mmm\-yy</c:formatCode>
                <c:ptCount val="132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  <c:pt idx="84">
                  <c:v>42736</c:v>
                </c:pt>
                <c:pt idx="85">
                  <c:v>42767</c:v>
                </c:pt>
                <c:pt idx="86">
                  <c:v>42795</c:v>
                </c:pt>
                <c:pt idx="87">
                  <c:v>42826</c:v>
                </c:pt>
                <c:pt idx="88">
                  <c:v>42856</c:v>
                </c:pt>
                <c:pt idx="89">
                  <c:v>42887</c:v>
                </c:pt>
                <c:pt idx="90">
                  <c:v>42917</c:v>
                </c:pt>
                <c:pt idx="91">
                  <c:v>42948</c:v>
                </c:pt>
                <c:pt idx="92">
                  <c:v>42979</c:v>
                </c:pt>
                <c:pt idx="93">
                  <c:v>43009</c:v>
                </c:pt>
                <c:pt idx="94">
                  <c:v>43040</c:v>
                </c:pt>
                <c:pt idx="95">
                  <c:v>43070</c:v>
                </c:pt>
                <c:pt idx="96">
                  <c:v>43101</c:v>
                </c:pt>
                <c:pt idx="97">
                  <c:v>43132</c:v>
                </c:pt>
                <c:pt idx="98">
                  <c:v>43160</c:v>
                </c:pt>
                <c:pt idx="99">
                  <c:v>43191</c:v>
                </c:pt>
                <c:pt idx="100">
                  <c:v>43221</c:v>
                </c:pt>
                <c:pt idx="101">
                  <c:v>43252</c:v>
                </c:pt>
                <c:pt idx="102">
                  <c:v>43282</c:v>
                </c:pt>
                <c:pt idx="103">
                  <c:v>43313</c:v>
                </c:pt>
                <c:pt idx="104">
                  <c:v>43344</c:v>
                </c:pt>
                <c:pt idx="105">
                  <c:v>43374</c:v>
                </c:pt>
                <c:pt idx="106">
                  <c:v>43405</c:v>
                </c:pt>
                <c:pt idx="107">
                  <c:v>43435</c:v>
                </c:pt>
                <c:pt idx="108">
                  <c:v>43466</c:v>
                </c:pt>
                <c:pt idx="109">
                  <c:v>43497</c:v>
                </c:pt>
                <c:pt idx="110">
                  <c:v>43525</c:v>
                </c:pt>
                <c:pt idx="111">
                  <c:v>43556</c:v>
                </c:pt>
                <c:pt idx="112">
                  <c:v>43586</c:v>
                </c:pt>
                <c:pt idx="113">
                  <c:v>43617</c:v>
                </c:pt>
                <c:pt idx="114">
                  <c:v>43647</c:v>
                </c:pt>
                <c:pt idx="115">
                  <c:v>43678</c:v>
                </c:pt>
                <c:pt idx="116">
                  <c:v>43709</c:v>
                </c:pt>
                <c:pt idx="117">
                  <c:v>43739</c:v>
                </c:pt>
                <c:pt idx="118">
                  <c:v>43770</c:v>
                </c:pt>
                <c:pt idx="119">
                  <c:v>43800</c:v>
                </c:pt>
                <c:pt idx="120">
                  <c:v>43831</c:v>
                </c:pt>
                <c:pt idx="121">
                  <c:v>43862</c:v>
                </c:pt>
                <c:pt idx="122">
                  <c:v>43891</c:v>
                </c:pt>
                <c:pt idx="123">
                  <c:v>43922</c:v>
                </c:pt>
                <c:pt idx="124">
                  <c:v>43952</c:v>
                </c:pt>
                <c:pt idx="125">
                  <c:v>43983</c:v>
                </c:pt>
                <c:pt idx="126">
                  <c:v>44013</c:v>
                </c:pt>
                <c:pt idx="127">
                  <c:v>44044</c:v>
                </c:pt>
                <c:pt idx="128">
                  <c:v>44075</c:v>
                </c:pt>
                <c:pt idx="129">
                  <c:v>44105</c:v>
                </c:pt>
                <c:pt idx="130">
                  <c:v>44136</c:v>
                </c:pt>
                <c:pt idx="131">
                  <c:v>44166</c:v>
                </c:pt>
              </c:numCache>
            </c:numRef>
          </c:cat>
          <c:val>
            <c:numRef>
              <c:f>'популярность устройств'!$C$2:$C$133</c:f>
              <c:numCache>
                <c:formatCode>0.00</c:formatCode>
                <c:ptCount val="132"/>
                <c:pt idx="0">
                  <c:v>1.56</c:v>
                </c:pt>
                <c:pt idx="1">
                  <c:v>1.72</c:v>
                </c:pt>
                <c:pt idx="2">
                  <c:v>1.96</c:v>
                </c:pt>
                <c:pt idx="3">
                  <c:v>2.1800000000000002</c:v>
                </c:pt>
                <c:pt idx="4">
                  <c:v>2.3199999999999998</c:v>
                </c:pt>
                <c:pt idx="5">
                  <c:v>2.57</c:v>
                </c:pt>
                <c:pt idx="6">
                  <c:v>2.86</c:v>
                </c:pt>
                <c:pt idx="7">
                  <c:v>3.21</c:v>
                </c:pt>
                <c:pt idx="8">
                  <c:v>3.5</c:v>
                </c:pt>
                <c:pt idx="9">
                  <c:v>3.81</c:v>
                </c:pt>
                <c:pt idx="10">
                  <c:v>4.0199999999999996</c:v>
                </c:pt>
                <c:pt idx="11">
                  <c:v>4.0999999999999996</c:v>
                </c:pt>
                <c:pt idx="12">
                  <c:v>4.3</c:v>
                </c:pt>
                <c:pt idx="13">
                  <c:v>4.45</c:v>
                </c:pt>
                <c:pt idx="14">
                  <c:v>4.7</c:v>
                </c:pt>
                <c:pt idx="15">
                  <c:v>5.21</c:v>
                </c:pt>
                <c:pt idx="16">
                  <c:v>5.75</c:v>
                </c:pt>
                <c:pt idx="17">
                  <c:v>6.53</c:v>
                </c:pt>
                <c:pt idx="18">
                  <c:v>7.02</c:v>
                </c:pt>
                <c:pt idx="19">
                  <c:v>7.12</c:v>
                </c:pt>
                <c:pt idx="20">
                  <c:v>6.74</c:v>
                </c:pt>
                <c:pt idx="21">
                  <c:v>6.55</c:v>
                </c:pt>
                <c:pt idx="22">
                  <c:v>6.95</c:v>
                </c:pt>
                <c:pt idx="23">
                  <c:v>8.0399999999999991</c:v>
                </c:pt>
                <c:pt idx="24">
                  <c:v>8.49</c:v>
                </c:pt>
                <c:pt idx="25">
                  <c:v>8.5299999999999994</c:v>
                </c:pt>
                <c:pt idx="26">
                  <c:v>8.99</c:v>
                </c:pt>
                <c:pt idx="27">
                  <c:v>9.58</c:v>
                </c:pt>
                <c:pt idx="28">
                  <c:v>10.11</c:v>
                </c:pt>
                <c:pt idx="29">
                  <c:v>10.4</c:v>
                </c:pt>
                <c:pt idx="30">
                  <c:v>11.09</c:v>
                </c:pt>
                <c:pt idx="31">
                  <c:v>11.44</c:v>
                </c:pt>
                <c:pt idx="32">
                  <c:v>11.66</c:v>
                </c:pt>
                <c:pt idx="33">
                  <c:v>11.92</c:v>
                </c:pt>
                <c:pt idx="34">
                  <c:v>12.66</c:v>
                </c:pt>
                <c:pt idx="35">
                  <c:v>14.04</c:v>
                </c:pt>
                <c:pt idx="36">
                  <c:v>13.56</c:v>
                </c:pt>
                <c:pt idx="37">
                  <c:v>13.71</c:v>
                </c:pt>
                <c:pt idx="38">
                  <c:v>13.79</c:v>
                </c:pt>
                <c:pt idx="39">
                  <c:v>13.31</c:v>
                </c:pt>
                <c:pt idx="40">
                  <c:v>13.98</c:v>
                </c:pt>
                <c:pt idx="41">
                  <c:v>15.33</c:v>
                </c:pt>
                <c:pt idx="42">
                  <c:v>16.510000000000002</c:v>
                </c:pt>
                <c:pt idx="43">
                  <c:v>17.14</c:v>
                </c:pt>
                <c:pt idx="44">
                  <c:v>16.98</c:v>
                </c:pt>
                <c:pt idx="45">
                  <c:v>18.78</c:v>
                </c:pt>
                <c:pt idx="46">
                  <c:v>19.079999999999998</c:v>
                </c:pt>
                <c:pt idx="47">
                  <c:v>22.18</c:v>
                </c:pt>
                <c:pt idx="48">
                  <c:v>22.39</c:v>
                </c:pt>
                <c:pt idx="49">
                  <c:v>23.25</c:v>
                </c:pt>
                <c:pt idx="50">
                  <c:v>23.93</c:v>
                </c:pt>
                <c:pt idx="51">
                  <c:v>23.56</c:v>
                </c:pt>
                <c:pt idx="52">
                  <c:v>25.41</c:v>
                </c:pt>
                <c:pt idx="53">
                  <c:v>26.66</c:v>
                </c:pt>
                <c:pt idx="54">
                  <c:v>27.51</c:v>
                </c:pt>
                <c:pt idx="55">
                  <c:v>28.57</c:v>
                </c:pt>
                <c:pt idx="56">
                  <c:v>29.36</c:v>
                </c:pt>
                <c:pt idx="57">
                  <c:v>30.67</c:v>
                </c:pt>
                <c:pt idx="58">
                  <c:v>31.54</c:v>
                </c:pt>
                <c:pt idx="59">
                  <c:v>31.82</c:v>
                </c:pt>
                <c:pt idx="60">
                  <c:v>31.06</c:v>
                </c:pt>
                <c:pt idx="61">
                  <c:v>30.81</c:v>
                </c:pt>
                <c:pt idx="62">
                  <c:v>31.58</c:v>
                </c:pt>
                <c:pt idx="63">
                  <c:v>31.56</c:v>
                </c:pt>
                <c:pt idx="64">
                  <c:v>32.82</c:v>
                </c:pt>
                <c:pt idx="65">
                  <c:v>34.21</c:v>
                </c:pt>
                <c:pt idx="66">
                  <c:v>37.15</c:v>
                </c:pt>
                <c:pt idx="67">
                  <c:v>39.18</c:v>
                </c:pt>
                <c:pt idx="68">
                  <c:v>38.78</c:v>
                </c:pt>
                <c:pt idx="69">
                  <c:v>39.01</c:v>
                </c:pt>
                <c:pt idx="70">
                  <c:v>37.619999999999997</c:v>
                </c:pt>
                <c:pt idx="71">
                  <c:v>38.619999999999997</c:v>
                </c:pt>
                <c:pt idx="72">
                  <c:v>38.880000000000003</c:v>
                </c:pt>
                <c:pt idx="73">
                  <c:v>38.96</c:v>
                </c:pt>
                <c:pt idx="74">
                  <c:v>40.6</c:v>
                </c:pt>
                <c:pt idx="75">
                  <c:v>41.32</c:v>
                </c:pt>
                <c:pt idx="76">
                  <c:v>43.5</c:v>
                </c:pt>
                <c:pt idx="77">
                  <c:v>41.61</c:v>
                </c:pt>
                <c:pt idx="78">
                  <c:v>44.75</c:v>
                </c:pt>
                <c:pt idx="79">
                  <c:v>44.41</c:v>
                </c:pt>
                <c:pt idx="80">
                  <c:v>44.91</c:v>
                </c:pt>
                <c:pt idx="81">
                  <c:v>46.53</c:v>
                </c:pt>
                <c:pt idx="82">
                  <c:v>48.25</c:v>
                </c:pt>
                <c:pt idx="83">
                  <c:v>50.31</c:v>
                </c:pt>
                <c:pt idx="84">
                  <c:v>49.6</c:v>
                </c:pt>
                <c:pt idx="85">
                  <c:v>49.73</c:v>
                </c:pt>
                <c:pt idx="86">
                  <c:v>50.75</c:v>
                </c:pt>
                <c:pt idx="87">
                  <c:v>51.95</c:v>
                </c:pt>
                <c:pt idx="88">
                  <c:v>51.7</c:v>
                </c:pt>
                <c:pt idx="89">
                  <c:v>53.03</c:v>
                </c:pt>
                <c:pt idx="90">
                  <c:v>53.99</c:v>
                </c:pt>
                <c:pt idx="91">
                  <c:v>52.64</c:v>
                </c:pt>
                <c:pt idx="92">
                  <c:v>52.29</c:v>
                </c:pt>
                <c:pt idx="93">
                  <c:v>50.87</c:v>
                </c:pt>
                <c:pt idx="94">
                  <c:v>50.02</c:v>
                </c:pt>
                <c:pt idx="95">
                  <c:v>52.48</c:v>
                </c:pt>
                <c:pt idx="96">
                  <c:v>51.92</c:v>
                </c:pt>
                <c:pt idx="97">
                  <c:v>51.82</c:v>
                </c:pt>
                <c:pt idx="98">
                  <c:v>51.56</c:v>
                </c:pt>
                <c:pt idx="99">
                  <c:v>51.2</c:v>
                </c:pt>
                <c:pt idx="100" formatCode="General">
                  <c:v>52</c:v>
                </c:pt>
                <c:pt idx="101">
                  <c:v>52.52</c:v>
                </c:pt>
                <c:pt idx="102">
                  <c:v>52.95</c:v>
                </c:pt>
                <c:pt idx="103">
                  <c:v>52.54</c:v>
                </c:pt>
                <c:pt idx="104">
                  <c:v>51.7</c:v>
                </c:pt>
                <c:pt idx="105">
                  <c:v>48.2</c:v>
                </c:pt>
                <c:pt idx="106">
                  <c:v>44.19</c:v>
                </c:pt>
                <c:pt idx="107">
                  <c:v>49.06</c:v>
                </c:pt>
                <c:pt idx="108">
                  <c:v>49.11</c:v>
                </c:pt>
                <c:pt idx="109">
                  <c:v>47.96</c:v>
                </c:pt>
                <c:pt idx="110">
                  <c:v>48.98</c:v>
                </c:pt>
                <c:pt idx="111">
                  <c:v>48.32</c:v>
                </c:pt>
                <c:pt idx="112">
                  <c:v>47.9</c:v>
                </c:pt>
                <c:pt idx="113">
                  <c:v>50.71</c:v>
                </c:pt>
                <c:pt idx="114">
                  <c:v>51.11</c:v>
                </c:pt>
                <c:pt idx="115">
                  <c:v>51.65</c:v>
                </c:pt>
                <c:pt idx="116">
                  <c:v>51.78</c:v>
                </c:pt>
                <c:pt idx="117">
                  <c:v>52.48</c:v>
                </c:pt>
                <c:pt idx="118">
                  <c:v>52.03</c:v>
                </c:pt>
                <c:pt idx="119">
                  <c:v>53.29</c:v>
                </c:pt>
                <c:pt idx="120">
                  <c:v>52.02</c:v>
                </c:pt>
                <c:pt idx="121">
                  <c:v>51.69</c:v>
                </c:pt>
                <c:pt idx="122">
                  <c:v>52.03</c:v>
                </c:pt>
                <c:pt idx="123">
                  <c:v>53.81</c:v>
                </c:pt>
                <c:pt idx="124">
                  <c:v>50.48</c:v>
                </c:pt>
                <c:pt idx="125">
                  <c:v>50.13</c:v>
                </c:pt>
                <c:pt idx="126">
                  <c:v>50.88</c:v>
                </c:pt>
                <c:pt idx="127">
                  <c:v>51.33</c:v>
                </c:pt>
                <c:pt idx="128">
                  <c:v>50.21</c:v>
                </c:pt>
                <c:pt idx="129">
                  <c:v>48.62</c:v>
                </c:pt>
                <c:pt idx="130">
                  <c:v>52.95</c:v>
                </c:pt>
                <c:pt idx="131">
                  <c:v>55.73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3BC-416A-A29D-02D54F6CAB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24102032"/>
        <c:axId val="1224091216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'популярность устройств'!$D$1</c15:sqref>
                        </c15:formulaRef>
                      </c:ext>
                    </c:extLst>
                    <c:strCache>
                      <c:ptCount val="1"/>
                      <c:pt idx="0">
                        <c:v>Tablet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'популярность устройств'!$A$2:$A$133</c15:sqref>
                        </c15:formulaRef>
                      </c:ext>
                    </c:extLst>
                    <c:numCache>
                      <c:formatCode>mmm\-yy</c:formatCode>
                      <c:ptCount val="132"/>
                      <c:pt idx="0">
                        <c:v>40179</c:v>
                      </c:pt>
                      <c:pt idx="1">
                        <c:v>40210</c:v>
                      </c:pt>
                      <c:pt idx="2">
                        <c:v>40238</c:v>
                      </c:pt>
                      <c:pt idx="3">
                        <c:v>40269</c:v>
                      </c:pt>
                      <c:pt idx="4">
                        <c:v>40299</c:v>
                      </c:pt>
                      <c:pt idx="5">
                        <c:v>40330</c:v>
                      </c:pt>
                      <c:pt idx="6">
                        <c:v>40360</c:v>
                      </c:pt>
                      <c:pt idx="7">
                        <c:v>40391</c:v>
                      </c:pt>
                      <c:pt idx="8">
                        <c:v>40422</c:v>
                      </c:pt>
                      <c:pt idx="9">
                        <c:v>40452</c:v>
                      </c:pt>
                      <c:pt idx="10">
                        <c:v>40483</c:v>
                      </c:pt>
                      <c:pt idx="11">
                        <c:v>40513</c:v>
                      </c:pt>
                      <c:pt idx="12">
                        <c:v>40544</c:v>
                      </c:pt>
                      <c:pt idx="13">
                        <c:v>40575</c:v>
                      </c:pt>
                      <c:pt idx="14">
                        <c:v>40603</c:v>
                      </c:pt>
                      <c:pt idx="15">
                        <c:v>40634</c:v>
                      </c:pt>
                      <c:pt idx="16">
                        <c:v>40664</c:v>
                      </c:pt>
                      <c:pt idx="17">
                        <c:v>40695</c:v>
                      </c:pt>
                      <c:pt idx="18">
                        <c:v>40725</c:v>
                      </c:pt>
                      <c:pt idx="19">
                        <c:v>40756</c:v>
                      </c:pt>
                      <c:pt idx="20">
                        <c:v>40787</c:v>
                      </c:pt>
                      <c:pt idx="21">
                        <c:v>40817</c:v>
                      </c:pt>
                      <c:pt idx="22">
                        <c:v>40848</c:v>
                      </c:pt>
                      <c:pt idx="23">
                        <c:v>40878</c:v>
                      </c:pt>
                      <c:pt idx="24">
                        <c:v>40909</c:v>
                      </c:pt>
                      <c:pt idx="25">
                        <c:v>40940</c:v>
                      </c:pt>
                      <c:pt idx="26">
                        <c:v>40969</c:v>
                      </c:pt>
                      <c:pt idx="27">
                        <c:v>41000</c:v>
                      </c:pt>
                      <c:pt idx="28">
                        <c:v>41030</c:v>
                      </c:pt>
                      <c:pt idx="29">
                        <c:v>41061</c:v>
                      </c:pt>
                      <c:pt idx="30">
                        <c:v>41091</c:v>
                      </c:pt>
                      <c:pt idx="31">
                        <c:v>41122</c:v>
                      </c:pt>
                      <c:pt idx="32">
                        <c:v>41153</c:v>
                      </c:pt>
                      <c:pt idx="33">
                        <c:v>41183</c:v>
                      </c:pt>
                      <c:pt idx="34">
                        <c:v>41214</c:v>
                      </c:pt>
                      <c:pt idx="35">
                        <c:v>41244</c:v>
                      </c:pt>
                      <c:pt idx="36">
                        <c:v>41275</c:v>
                      </c:pt>
                      <c:pt idx="37">
                        <c:v>41306</c:v>
                      </c:pt>
                      <c:pt idx="38">
                        <c:v>41334</c:v>
                      </c:pt>
                      <c:pt idx="39">
                        <c:v>41365</c:v>
                      </c:pt>
                      <c:pt idx="40">
                        <c:v>41395</c:v>
                      </c:pt>
                      <c:pt idx="41">
                        <c:v>41426</c:v>
                      </c:pt>
                      <c:pt idx="42">
                        <c:v>41456</c:v>
                      </c:pt>
                      <c:pt idx="43">
                        <c:v>41487</c:v>
                      </c:pt>
                      <c:pt idx="44">
                        <c:v>41518</c:v>
                      </c:pt>
                      <c:pt idx="45">
                        <c:v>41548</c:v>
                      </c:pt>
                      <c:pt idx="46">
                        <c:v>41579</c:v>
                      </c:pt>
                      <c:pt idx="47">
                        <c:v>41609</c:v>
                      </c:pt>
                      <c:pt idx="48">
                        <c:v>41640</c:v>
                      </c:pt>
                      <c:pt idx="49">
                        <c:v>41671</c:v>
                      </c:pt>
                      <c:pt idx="50">
                        <c:v>41699</c:v>
                      </c:pt>
                      <c:pt idx="51">
                        <c:v>41730</c:v>
                      </c:pt>
                      <c:pt idx="52">
                        <c:v>41760</c:v>
                      </c:pt>
                      <c:pt idx="53">
                        <c:v>41791</c:v>
                      </c:pt>
                      <c:pt idx="54">
                        <c:v>41821</c:v>
                      </c:pt>
                      <c:pt idx="55">
                        <c:v>41852</c:v>
                      </c:pt>
                      <c:pt idx="56">
                        <c:v>41883</c:v>
                      </c:pt>
                      <c:pt idx="57">
                        <c:v>41913</c:v>
                      </c:pt>
                      <c:pt idx="58">
                        <c:v>41944</c:v>
                      </c:pt>
                      <c:pt idx="59">
                        <c:v>41974</c:v>
                      </c:pt>
                      <c:pt idx="60">
                        <c:v>42005</c:v>
                      </c:pt>
                      <c:pt idx="61">
                        <c:v>42036</c:v>
                      </c:pt>
                      <c:pt idx="62">
                        <c:v>42064</c:v>
                      </c:pt>
                      <c:pt idx="63">
                        <c:v>42095</c:v>
                      </c:pt>
                      <c:pt idx="64">
                        <c:v>42125</c:v>
                      </c:pt>
                      <c:pt idx="65">
                        <c:v>42156</c:v>
                      </c:pt>
                      <c:pt idx="66">
                        <c:v>42186</c:v>
                      </c:pt>
                      <c:pt idx="67">
                        <c:v>42217</c:v>
                      </c:pt>
                      <c:pt idx="68">
                        <c:v>42248</c:v>
                      </c:pt>
                      <c:pt idx="69">
                        <c:v>42278</c:v>
                      </c:pt>
                      <c:pt idx="70">
                        <c:v>42309</c:v>
                      </c:pt>
                      <c:pt idx="71">
                        <c:v>42339</c:v>
                      </c:pt>
                      <c:pt idx="72">
                        <c:v>42370</c:v>
                      </c:pt>
                      <c:pt idx="73">
                        <c:v>42401</c:v>
                      </c:pt>
                      <c:pt idx="74">
                        <c:v>42430</c:v>
                      </c:pt>
                      <c:pt idx="75">
                        <c:v>42461</c:v>
                      </c:pt>
                      <c:pt idx="76">
                        <c:v>42491</c:v>
                      </c:pt>
                      <c:pt idx="77">
                        <c:v>42522</c:v>
                      </c:pt>
                      <c:pt idx="78">
                        <c:v>42552</c:v>
                      </c:pt>
                      <c:pt idx="79">
                        <c:v>42583</c:v>
                      </c:pt>
                      <c:pt idx="80">
                        <c:v>42614</c:v>
                      </c:pt>
                      <c:pt idx="81">
                        <c:v>42644</c:v>
                      </c:pt>
                      <c:pt idx="82">
                        <c:v>42675</c:v>
                      </c:pt>
                      <c:pt idx="83">
                        <c:v>42705</c:v>
                      </c:pt>
                      <c:pt idx="84">
                        <c:v>42736</c:v>
                      </c:pt>
                      <c:pt idx="85">
                        <c:v>42767</c:v>
                      </c:pt>
                      <c:pt idx="86">
                        <c:v>42795</c:v>
                      </c:pt>
                      <c:pt idx="87">
                        <c:v>42826</c:v>
                      </c:pt>
                      <c:pt idx="88">
                        <c:v>42856</c:v>
                      </c:pt>
                      <c:pt idx="89">
                        <c:v>42887</c:v>
                      </c:pt>
                      <c:pt idx="90">
                        <c:v>42917</c:v>
                      </c:pt>
                      <c:pt idx="91">
                        <c:v>42948</c:v>
                      </c:pt>
                      <c:pt idx="92">
                        <c:v>42979</c:v>
                      </c:pt>
                      <c:pt idx="93">
                        <c:v>43009</c:v>
                      </c:pt>
                      <c:pt idx="94">
                        <c:v>43040</c:v>
                      </c:pt>
                      <c:pt idx="95">
                        <c:v>43070</c:v>
                      </c:pt>
                      <c:pt idx="96">
                        <c:v>43101</c:v>
                      </c:pt>
                      <c:pt idx="97">
                        <c:v>43132</c:v>
                      </c:pt>
                      <c:pt idx="98">
                        <c:v>43160</c:v>
                      </c:pt>
                      <c:pt idx="99">
                        <c:v>43191</c:v>
                      </c:pt>
                      <c:pt idx="100">
                        <c:v>43221</c:v>
                      </c:pt>
                      <c:pt idx="101">
                        <c:v>43252</c:v>
                      </c:pt>
                      <c:pt idx="102">
                        <c:v>43282</c:v>
                      </c:pt>
                      <c:pt idx="103">
                        <c:v>43313</c:v>
                      </c:pt>
                      <c:pt idx="104">
                        <c:v>43344</c:v>
                      </c:pt>
                      <c:pt idx="105">
                        <c:v>43374</c:v>
                      </c:pt>
                      <c:pt idx="106">
                        <c:v>43405</c:v>
                      </c:pt>
                      <c:pt idx="107">
                        <c:v>43435</c:v>
                      </c:pt>
                      <c:pt idx="108">
                        <c:v>43466</c:v>
                      </c:pt>
                      <c:pt idx="109">
                        <c:v>43497</c:v>
                      </c:pt>
                      <c:pt idx="110">
                        <c:v>43525</c:v>
                      </c:pt>
                      <c:pt idx="111">
                        <c:v>43556</c:v>
                      </c:pt>
                      <c:pt idx="112">
                        <c:v>43586</c:v>
                      </c:pt>
                      <c:pt idx="113">
                        <c:v>43617</c:v>
                      </c:pt>
                      <c:pt idx="114">
                        <c:v>43647</c:v>
                      </c:pt>
                      <c:pt idx="115">
                        <c:v>43678</c:v>
                      </c:pt>
                      <c:pt idx="116">
                        <c:v>43709</c:v>
                      </c:pt>
                      <c:pt idx="117">
                        <c:v>43739</c:v>
                      </c:pt>
                      <c:pt idx="118">
                        <c:v>43770</c:v>
                      </c:pt>
                      <c:pt idx="119">
                        <c:v>43800</c:v>
                      </c:pt>
                      <c:pt idx="120">
                        <c:v>43831</c:v>
                      </c:pt>
                      <c:pt idx="121">
                        <c:v>43862</c:v>
                      </c:pt>
                      <c:pt idx="122">
                        <c:v>43891</c:v>
                      </c:pt>
                      <c:pt idx="123">
                        <c:v>43922</c:v>
                      </c:pt>
                      <c:pt idx="124">
                        <c:v>43952</c:v>
                      </c:pt>
                      <c:pt idx="125">
                        <c:v>43983</c:v>
                      </c:pt>
                      <c:pt idx="126">
                        <c:v>44013</c:v>
                      </c:pt>
                      <c:pt idx="127">
                        <c:v>44044</c:v>
                      </c:pt>
                      <c:pt idx="128">
                        <c:v>44075</c:v>
                      </c:pt>
                      <c:pt idx="129">
                        <c:v>44105</c:v>
                      </c:pt>
                      <c:pt idx="130">
                        <c:v>44136</c:v>
                      </c:pt>
                      <c:pt idx="131">
                        <c:v>44166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'популярность устройств'!$D$2:$D$133</c15:sqref>
                        </c15:formulaRef>
                      </c:ext>
                    </c:extLst>
                    <c:numCache>
                      <c:formatCode>0.00</c:formatCode>
                      <c:ptCount val="132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2.86</c:v>
                      </c:pt>
                      <c:pt idx="32">
                        <c:v>3.01</c:v>
                      </c:pt>
                      <c:pt idx="33">
                        <c:v>3.06</c:v>
                      </c:pt>
                      <c:pt idx="34">
                        <c:v>3.22</c:v>
                      </c:pt>
                      <c:pt idx="35">
                        <c:v>3.54</c:v>
                      </c:pt>
                      <c:pt idx="36">
                        <c:v>4.03</c:v>
                      </c:pt>
                      <c:pt idx="37">
                        <c:v>4.43</c:v>
                      </c:pt>
                      <c:pt idx="38">
                        <c:v>4.5199999999999996</c:v>
                      </c:pt>
                      <c:pt idx="39">
                        <c:v>4.2699999999999996</c:v>
                      </c:pt>
                      <c:pt idx="40">
                        <c:v>4.33</c:v>
                      </c:pt>
                      <c:pt idx="41">
                        <c:v>4.66</c:v>
                      </c:pt>
                      <c:pt idx="42">
                        <c:v>4.83</c:v>
                      </c:pt>
                      <c:pt idx="43">
                        <c:v>4.78</c:v>
                      </c:pt>
                      <c:pt idx="44">
                        <c:v>4.63</c:v>
                      </c:pt>
                      <c:pt idx="45">
                        <c:v>4.54</c:v>
                      </c:pt>
                      <c:pt idx="46">
                        <c:v>4.78</c:v>
                      </c:pt>
                      <c:pt idx="47">
                        <c:v>5.27</c:v>
                      </c:pt>
                      <c:pt idx="48">
                        <c:v>5.66</c:v>
                      </c:pt>
                      <c:pt idx="49">
                        <c:v>5.76</c:v>
                      </c:pt>
                      <c:pt idx="50">
                        <c:v>5.84</c:v>
                      </c:pt>
                      <c:pt idx="51">
                        <c:v>5.83</c:v>
                      </c:pt>
                      <c:pt idx="52">
                        <c:v>6.04</c:v>
                      </c:pt>
                      <c:pt idx="53">
                        <c:v>6.4</c:v>
                      </c:pt>
                      <c:pt idx="54">
                        <c:v>6.66</c:v>
                      </c:pt>
                      <c:pt idx="55">
                        <c:v>6.78</c:v>
                      </c:pt>
                      <c:pt idx="56">
                        <c:v>6.8</c:v>
                      </c:pt>
                      <c:pt idx="57">
                        <c:v>6.56</c:v>
                      </c:pt>
                      <c:pt idx="58">
                        <c:v>6.54</c:v>
                      </c:pt>
                      <c:pt idx="59">
                        <c:v>6.5</c:v>
                      </c:pt>
                      <c:pt idx="60">
                        <c:v>6.55</c:v>
                      </c:pt>
                      <c:pt idx="61">
                        <c:v>6.57</c:v>
                      </c:pt>
                      <c:pt idx="62">
                        <c:v>6.17</c:v>
                      </c:pt>
                      <c:pt idx="63">
                        <c:v>5.73</c:v>
                      </c:pt>
                      <c:pt idx="64">
                        <c:v>5.69</c:v>
                      </c:pt>
                      <c:pt idx="65">
                        <c:v>5.68</c:v>
                      </c:pt>
                      <c:pt idx="66">
                        <c:v>5.85</c:v>
                      </c:pt>
                      <c:pt idx="67">
                        <c:v>5.6</c:v>
                      </c:pt>
                      <c:pt idx="68">
                        <c:v>5.31</c:v>
                      </c:pt>
                      <c:pt idx="69">
                        <c:v>5.14</c:v>
                      </c:pt>
                      <c:pt idx="70">
                        <c:v>5.17</c:v>
                      </c:pt>
                      <c:pt idx="71">
                        <c:v>5.13</c:v>
                      </c:pt>
                      <c:pt idx="72">
                        <c:v>5.26</c:v>
                      </c:pt>
                      <c:pt idx="73">
                        <c:v>5.22</c:v>
                      </c:pt>
                      <c:pt idx="74">
                        <c:v>5.2</c:v>
                      </c:pt>
                      <c:pt idx="75">
                        <c:v>5.14</c:v>
                      </c:pt>
                      <c:pt idx="76">
                        <c:v>5.04</c:v>
                      </c:pt>
                      <c:pt idx="77">
                        <c:v>5.16</c:v>
                      </c:pt>
                      <c:pt idx="78">
                        <c:v>5.15</c:v>
                      </c:pt>
                      <c:pt idx="79">
                        <c:v>4.9800000000000004</c:v>
                      </c:pt>
                      <c:pt idx="80">
                        <c:v>4.8099999999999996</c:v>
                      </c:pt>
                      <c:pt idx="81">
                        <c:v>4.7300000000000004</c:v>
                      </c:pt>
                      <c:pt idx="82">
                        <c:v>4.82</c:v>
                      </c:pt>
                      <c:pt idx="83">
                        <c:v>4.9000000000000004</c:v>
                      </c:pt>
                      <c:pt idx="84">
                        <c:v>5.13</c:v>
                      </c:pt>
                      <c:pt idx="85">
                        <c:v>5.04</c:v>
                      </c:pt>
                      <c:pt idx="86">
                        <c:v>4.88</c:v>
                      </c:pt>
                      <c:pt idx="87">
                        <c:v>4.82</c:v>
                      </c:pt>
                      <c:pt idx="88">
                        <c:v>4.71</c:v>
                      </c:pt>
                      <c:pt idx="89">
                        <c:v>4.78</c:v>
                      </c:pt>
                      <c:pt idx="90">
                        <c:v>4.79</c:v>
                      </c:pt>
                      <c:pt idx="91">
                        <c:v>4.62</c:v>
                      </c:pt>
                      <c:pt idx="92">
                        <c:v>4.42</c:v>
                      </c:pt>
                      <c:pt idx="93">
                        <c:v>4.3499999999999996</c:v>
                      </c:pt>
                      <c:pt idx="94">
                        <c:v>4.3</c:v>
                      </c:pt>
                      <c:pt idx="95">
                        <c:v>4.26</c:v>
                      </c:pt>
                      <c:pt idx="96">
                        <c:v>4.21</c:v>
                      </c:pt>
                      <c:pt idx="97">
                        <c:v>4.0599999999999996</c:v>
                      </c:pt>
                      <c:pt idx="98">
                        <c:v>4.18</c:v>
                      </c:pt>
                      <c:pt idx="99">
                        <c:v>4.1399999999999997</c:v>
                      </c:pt>
                      <c:pt idx="100">
                        <c:v>3.89</c:v>
                      </c:pt>
                      <c:pt idx="101">
                        <c:v>3.85</c:v>
                      </c:pt>
                      <c:pt idx="102">
                        <c:v>3.94</c:v>
                      </c:pt>
                      <c:pt idx="103">
                        <c:v>4.13</c:v>
                      </c:pt>
                      <c:pt idx="104">
                        <c:v>4.18</c:v>
                      </c:pt>
                      <c:pt idx="105">
                        <c:v>4.03</c:v>
                      </c:pt>
                      <c:pt idx="106">
                        <c:v>3.74</c:v>
                      </c:pt>
                      <c:pt idx="107">
                        <c:v>3.74</c:v>
                      </c:pt>
                      <c:pt idx="108">
                        <c:v>3.87</c:v>
                      </c:pt>
                      <c:pt idx="109">
                        <c:v>3.83</c:v>
                      </c:pt>
                      <c:pt idx="110">
                        <c:v>3.98</c:v>
                      </c:pt>
                      <c:pt idx="111">
                        <c:v>3.9</c:v>
                      </c:pt>
                      <c:pt idx="112">
                        <c:v>3.84</c:v>
                      </c:pt>
                      <c:pt idx="113">
                        <c:v>3.76</c:v>
                      </c:pt>
                      <c:pt idx="114">
                        <c:v>3.71</c:v>
                      </c:pt>
                      <c:pt idx="115">
                        <c:v>3.75</c:v>
                      </c:pt>
                      <c:pt idx="116">
                        <c:v>3.65</c:v>
                      </c:pt>
                      <c:pt idx="117">
                        <c:v>2.93</c:v>
                      </c:pt>
                      <c:pt idx="118">
                        <c:v>2.8</c:v>
                      </c:pt>
                      <c:pt idx="119">
                        <c:v>2.72</c:v>
                      </c:pt>
                      <c:pt idx="120">
                        <c:v>2.7</c:v>
                      </c:pt>
                      <c:pt idx="121">
                        <c:v>2.65</c:v>
                      </c:pt>
                      <c:pt idx="122">
                        <c:v>2.65</c:v>
                      </c:pt>
                      <c:pt idx="123">
                        <c:v>2.92</c:v>
                      </c:pt>
                      <c:pt idx="124" formatCode="General">
                        <c:v>3</c:v>
                      </c:pt>
                      <c:pt idx="125">
                        <c:v>2.81</c:v>
                      </c:pt>
                      <c:pt idx="126">
                        <c:v>2.74</c:v>
                      </c:pt>
                      <c:pt idx="127">
                        <c:v>2.78</c:v>
                      </c:pt>
                      <c:pt idx="128">
                        <c:v>2.62</c:v>
                      </c:pt>
                      <c:pt idx="129">
                        <c:v>2.5</c:v>
                      </c:pt>
                      <c:pt idx="130">
                        <c:v>2.83</c:v>
                      </c:pt>
                      <c:pt idx="131">
                        <c:v>2.81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73BC-416A-A29D-02D54F6CAB43}"/>
                  </c:ext>
                </c:extLst>
              </c15:ser>
            </c15:filteredLineSeries>
          </c:ext>
        </c:extLst>
      </c:lineChart>
      <c:dateAx>
        <c:axId val="1224102032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24091216"/>
        <c:crosses val="autoZero"/>
        <c:auto val="1"/>
        <c:lblOffset val="100"/>
        <c:baseTimeUnit val="months"/>
      </c:dateAx>
      <c:valAx>
        <c:axId val="122409121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2410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1"/>
          <c:tx>
            <c:strRef>
              <c:f>'популярность устройств 2020'!$C$1</c:f>
              <c:strCache>
                <c:ptCount val="1"/>
                <c:pt idx="0">
                  <c:v>ПК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'популярность устройств 2020'!$A$2:$A$14</c:f>
              <c:numCache>
                <c:formatCode>mmm\-yy</c:formatCode>
                <c:ptCount val="13"/>
                <c:pt idx="0">
                  <c:v>43800</c:v>
                </c:pt>
                <c:pt idx="1">
                  <c:v>43831</c:v>
                </c:pt>
                <c:pt idx="2">
                  <c:v>43862</c:v>
                </c:pt>
                <c:pt idx="3">
                  <c:v>43891</c:v>
                </c:pt>
                <c:pt idx="4">
                  <c:v>43922</c:v>
                </c:pt>
                <c:pt idx="5">
                  <c:v>43952</c:v>
                </c:pt>
                <c:pt idx="6">
                  <c:v>43983</c:v>
                </c:pt>
                <c:pt idx="7">
                  <c:v>44013</c:v>
                </c:pt>
                <c:pt idx="8">
                  <c:v>44044</c:v>
                </c:pt>
                <c:pt idx="9">
                  <c:v>44075</c:v>
                </c:pt>
                <c:pt idx="10">
                  <c:v>44105</c:v>
                </c:pt>
                <c:pt idx="11">
                  <c:v>44136</c:v>
                </c:pt>
                <c:pt idx="12">
                  <c:v>44166</c:v>
                </c:pt>
              </c:numCache>
            </c:numRef>
          </c:cat>
          <c:val>
            <c:numRef>
              <c:f>'популярность устройств 2020'!$C$2:$C$14</c:f>
              <c:numCache>
                <c:formatCode>General</c:formatCode>
                <c:ptCount val="13"/>
                <c:pt idx="0">
                  <c:v>43.99</c:v>
                </c:pt>
                <c:pt idx="1">
                  <c:v>45.29</c:v>
                </c:pt>
                <c:pt idx="2">
                  <c:v>45.66</c:v>
                </c:pt>
                <c:pt idx="3">
                  <c:v>45.32</c:v>
                </c:pt>
                <c:pt idx="4">
                  <c:v>43.27</c:v>
                </c:pt>
                <c:pt idx="5">
                  <c:v>46.51</c:v>
                </c:pt>
                <c:pt idx="6">
                  <c:v>47.06</c:v>
                </c:pt>
                <c:pt idx="7">
                  <c:v>46.39</c:v>
                </c:pt>
                <c:pt idx="8">
                  <c:v>45.9</c:v>
                </c:pt>
                <c:pt idx="9">
                  <c:v>47.17</c:v>
                </c:pt>
                <c:pt idx="10">
                  <c:v>48.88</c:v>
                </c:pt>
                <c:pt idx="11">
                  <c:v>44.22</c:v>
                </c:pt>
                <c:pt idx="12">
                  <c:v>41.46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99-471B-96BA-B8CB4E6A5214}"/>
            </c:ext>
          </c:extLst>
        </c:ser>
        <c:ser>
          <c:idx val="2"/>
          <c:order val="2"/>
          <c:tx>
            <c:strRef>
              <c:f>'популярность устройств 2020'!$B$1</c:f>
              <c:strCache>
                <c:ptCount val="1"/>
                <c:pt idx="0">
                  <c:v>МПУ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'популярность устройств 2020'!$A$2:$A$14</c:f>
              <c:numCache>
                <c:formatCode>mmm\-yy</c:formatCode>
                <c:ptCount val="13"/>
                <c:pt idx="0">
                  <c:v>43800</c:v>
                </c:pt>
                <c:pt idx="1">
                  <c:v>43831</c:v>
                </c:pt>
                <c:pt idx="2">
                  <c:v>43862</c:v>
                </c:pt>
                <c:pt idx="3">
                  <c:v>43891</c:v>
                </c:pt>
                <c:pt idx="4">
                  <c:v>43922</c:v>
                </c:pt>
                <c:pt idx="5">
                  <c:v>43952</c:v>
                </c:pt>
                <c:pt idx="6">
                  <c:v>43983</c:v>
                </c:pt>
                <c:pt idx="7">
                  <c:v>44013</c:v>
                </c:pt>
                <c:pt idx="8">
                  <c:v>44044</c:v>
                </c:pt>
                <c:pt idx="9">
                  <c:v>44075</c:v>
                </c:pt>
                <c:pt idx="10">
                  <c:v>44105</c:v>
                </c:pt>
                <c:pt idx="11">
                  <c:v>44136</c:v>
                </c:pt>
                <c:pt idx="12">
                  <c:v>44166</c:v>
                </c:pt>
              </c:numCache>
            </c:numRef>
          </c:cat>
          <c:val>
            <c:numRef>
              <c:f>'популярность устройств 2020'!$B$2:$B$14</c:f>
              <c:numCache>
                <c:formatCode>General</c:formatCode>
                <c:ptCount val="13"/>
                <c:pt idx="0">
                  <c:v>53.29</c:v>
                </c:pt>
                <c:pt idx="1">
                  <c:v>52.02</c:v>
                </c:pt>
                <c:pt idx="2">
                  <c:v>51.69</c:v>
                </c:pt>
                <c:pt idx="3">
                  <c:v>52.03</c:v>
                </c:pt>
                <c:pt idx="4">
                  <c:v>53.81</c:v>
                </c:pt>
                <c:pt idx="5">
                  <c:v>50.48</c:v>
                </c:pt>
                <c:pt idx="6">
                  <c:v>50.13</c:v>
                </c:pt>
                <c:pt idx="7">
                  <c:v>50.88</c:v>
                </c:pt>
                <c:pt idx="8">
                  <c:v>51.33</c:v>
                </c:pt>
                <c:pt idx="9">
                  <c:v>50.21</c:v>
                </c:pt>
                <c:pt idx="10">
                  <c:v>48.62</c:v>
                </c:pt>
                <c:pt idx="11">
                  <c:v>52.95</c:v>
                </c:pt>
                <c:pt idx="12">
                  <c:v>55.73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99-471B-96BA-B8CB4E6A52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98153888"/>
        <c:axId val="99815555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'популярность устройств 2020'!$D$1</c15:sqref>
                        </c15:formulaRef>
                      </c:ext>
                    </c:extLst>
                    <c:strCache>
                      <c:ptCount val="1"/>
                      <c:pt idx="0">
                        <c:v>Tablet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'популярность устройств 2020'!$A$2:$A$14</c15:sqref>
                        </c15:formulaRef>
                      </c:ext>
                    </c:extLst>
                    <c:numCache>
                      <c:formatCode>mmm\-yy</c:formatCode>
                      <c:ptCount val="13"/>
                      <c:pt idx="0">
                        <c:v>43800</c:v>
                      </c:pt>
                      <c:pt idx="1">
                        <c:v>43831</c:v>
                      </c:pt>
                      <c:pt idx="2">
                        <c:v>43862</c:v>
                      </c:pt>
                      <c:pt idx="3">
                        <c:v>43891</c:v>
                      </c:pt>
                      <c:pt idx="4">
                        <c:v>43922</c:v>
                      </c:pt>
                      <c:pt idx="5">
                        <c:v>43952</c:v>
                      </c:pt>
                      <c:pt idx="6">
                        <c:v>43983</c:v>
                      </c:pt>
                      <c:pt idx="7">
                        <c:v>44013</c:v>
                      </c:pt>
                      <c:pt idx="8">
                        <c:v>44044</c:v>
                      </c:pt>
                      <c:pt idx="9">
                        <c:v>44075</c:v>
                      </c:pt>
                      <c:pt idx="10">
                        <c:v>44105</c:v>
                      </c:pt>
                      <c:pt idx="11">
                        <c:v>44136</c:v>
                      </c:pt>
                      <c:pt idx="12">
                        <c:v>44166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'популярность устройств 2020'!$D$2:$D$14</c15:sqref>
                        </c15:formulaRef>
                      </c:ext>
                    </c:extLst>
                    <c:numCache>
                      <c:formatCode>@</c:formatCode>
                      <c:ptCount val="13"/>
                      <c:pt idx="0">
                        <c:v>2.72</c:v>
                      </c:pt>
                      <c:pt idx="1">
                        <c:v>2.7</c:v>
                      </c:pt>
                      <c:pt idx="2">
                        <c:v>2.65</c:v>
                      </c:pt>
                      <c:pt idx="3">
                        <c:v>2.65</c:v>
                      </c:pt>
                      <c:pt idx="4">
                        <c:v>2.92</c:v>
                      </c:pt>
                      <c:pt idx="5">
                        <c:v>0</c:v>
                      </c:pt>
                      <c:pt idx="6">
                        <c:v>2.81</c:v>
                      </c:pt>
                      <c:pt idx="7">
                        <c:v>2.74</c:v>
                      </c:pt>
                      <c:pt idx="8">
                        <c:v>2.78</c:v>
                      </c:pt>
                      <c:pt idx="9">
                        <c:v>2.62</c:v>
                      </c:pt>
                      <c:pt idx="10">
                        <c:v>2.5</c:v>
                      </c:pt>
                      <c:pt idx="11">
                        <c:v>2.83</c:v>
                      </c:pt>
                      <c:pt idx="12">
                        <c:v>2.81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E099-471B-96BA-B8CB4E6A5214}"/>
                  </c:ext>
                </c:extLst>
              </c15:ser>
            </c15:filteredLineSeries>
          </c:ext>
        </c:extLst>
      </c:lineChart>
      <c:dateAx>
        <c:axId val="998153888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8155552"/>
        <c:crosses val="autoZero"/>
        <c:auto val="1"/>
        <c:lblOffset val="100"/>
        <c:baseTimeUnit val="months"/>
      </c:dateAx>
      <c:valAx>
        <c:axId val="998155552"/>
        <c:scaling>
          <c:orientation val="minMax"/>
          <c:max val="55"/>
          <c:min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98153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'Популярность ОС'!$B$1</c:f>
              <c:strCache>
                <c:ptCount val="1"/>
                <c:pt idx="0">
                  <c:v>Windows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'Популярность ОС'!$A$2:$A$133</c:f>
              <c:numCache>
                <c:formatCode>mmm\-yy</c:formatCode>
                <c:ptCount val="132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  <c:pt idx="84">
                  <c:v>42736</c:v>
                </c:pt>
                <c:pt idx="85">
                  <c:v>42767</c:v>
                </c:pt>
                <c:pt idx="86">
                  <c:v>42795</c:v>
                </c:pt>
                <c:pt idx="87">
                  <c:v>42826</c:v>
                </c:pt>
                <c:pt idx="88">
                  <c:v>42856</c:v>
                </c:pt>
                <c:pt idx="89">
                  <c:v>42887</c:v>
                </c:pt>
                <c:pt idx="90">
                  <c:v>42917</c:v>
                </c:pt>
                <c:pt idx="91">
                  <c:v>42948</c:v>
                </c:pt>
                <c:pt idx="92">
                  <c:v>42979</c:v>
                </c:pt>
                <c:pt idx="93">
                  <c:v>43009</c:v>
                </c:pt>
                <c:pt idx="94">
                  <c:v>43040</c:v>
                </c:pt>
                <c:pt idx="95">
                  <c:v>43070</c:v>
                </c:pt>
                <c:pt idx="96">
                  <c:v>43101</c:v>
                </c:pt>
                <c:pt idx="97">
                  <c:v>43132</c:v>
                </c:pt>
                <c:pt idx="98">
                  <c:v>43160</c:v>
                </c:pt>
                <c:pt idx="99">
                  <c:v>43191</c:v>
                </c:pt>
                <c:pt idx="100">
                  <c:v>43221</c:v>
                </c:pt>
                <c:pt idx="101">
                  <c:v>43252</c:v>
                </c:pt>
                <c:pt idx="102">
                  <c:v>43282</c:v>
                </c:pt>
                <c:pt idx="103">
                  <c:v>43313</c:v>
                </c:pt>
                <c:pt idx="104">
                  <c:v>43344</c:v>
                </c:pt>
                <c:pt idx="105">
                  <c:v>43374</c:v>
                </c:pt>
                <c:pt idx="106">
                  <c:v>43405</c:v>
                </c:pt>
                <c:pt idx="107">
                  <c:v>43435</c:v>
                </c:pt>
                <c:pt idx="108">
                  <c:v>43466</c:v>
                </c:pt>
                <c:pt idx="109">
                  <c:v>43497</c:v>
                </c:pt>
                <c:pt idx="110">
                  <c:v>43525</c:v>
                </c:pt>
                <c:pt idx="111">
                  <c:v>43556</c:v>
                </c:pt>
                <c:pt idx="112">
                  <c:v>43586</c:v>
                </c:pt>
                <c:pt idx="113">
                  <c:v>43617</c:v>
                </c:pt>
                <c:pt idx="114">
                  <c:v>43647</c:v>
                </c:pt>
                <c:pt idx="115">
                  <c:v>43678</c:v>
                </c:pt>
                <c:pt idx="116">
                  <c:v>43709</c:v>
                </c:pt>
                <c:pt idx="117">
                  <c:v>43739</c:v>
                </c:pt>
                <c:pt idx="118">
                  <c:v>43770</c:v>
                </c:pt>
                <c:pt idx="119">
                  <c:v>43800</c:v>
                </c:pt>
                <c:pt idx="120">
                  <c:v>43831</c:v>
                </c:pt>
                <c:pt idx="121">
                  <c:v>43862</c:v>
                </c:pt>
                <c:pt idx="122">
                  <c:v>43891</c:v>
                </c:pt>
                <c:pt idx="123">
                  <c:v>43922</c:v>
                </c:pt>
                <c:pt idx="124">
                  <c:v>43952</c:v>
                </c:pt>
                <c:pt idx="125">
                  <c:v>43983</c:v>
                </c:pt>
                <c:pt idx="126">
                  <c:v>44013</c:v>
                </c:pt>
                <c:pt idx="127">
                  <c:v>44044</c:v>
                </c:pt>
                <c:pt idx="128">
                  <c:v>44075</c:v>
                </c:pt>
                <c:pt idx="129">
                  <c:v>44105</c:v>
                </c:pt>
                <c:pt idx="130">
                  <c:v>44136</c:v>
                </c:pt>
                <c:pt idx="131">
                  <c:v>44166</c:v>
                </c:pt>
              </c:numCache>
            </c:numRef>
          </c:cat>
          <c:val>
            <c:numRef>
              <c:f>'Популярность ОС'!$B$2:$B$133</c:f>
              <c:numCache>
                <c:formatCode>0.00</c:formatCode>
                <c:ptCount val="132"/>
                <c:pt idx="0">
                  <c:v>92.31</c:v>
                </c:pt>
                <c:pt idx="1">
                  <c:v>91.78</c:v>
                </c:pt>
                <c:pt idx="2">
                  <c:v>91.36</c:v>
                </c:pt>
                <c:pt idx="3">
                  <c:v>90.95</c:v>
                </c:pt>
                <c:pt idx="4">
                  <c:v>90.89</c:v>
                </c:pt>
                <c:pt idx="5">
                  <c:v>90.88</c:v>
                </c:pt>
                <c:pt idx="6">
                  <c:v>90.63</c:v>
                </c:pt>
                <c:pt idx="7">
                  <c:v>90.13</c:v>
                </c:pt>
                <c:pt idx="8">
                  <c:v>89.64</c:v>
                </c:pt>
                <c:pt idx="9">
                  <c:v>89.2</c:v>
                </c:pt>
                <c:pt idx="10">
                  <c:v>88.81</c:v>
                </c:pt>
                <c:pt idx="11">
                  <c:v>88.65</c:v>
                </c:pt>
                <c:pt idx="12">
                  <c:v>88.08</c:v>
                </c:pt>
                <c:pt idx="13">
                  <c:v>87.91</c:v>
                </c:pt>
                <c:pt idx="14">
                  <c:v>87.71</c:v>
                </c:pt>
                <c:pt idx="15">
                  <c:v>87.22</c:v>
                </c:pt>
                <c:pt idx="16">
                  <c:v>86.69</c:v>
                </c:pt>
                <c:pt idx="17">
                  <c:v>85.97</c:v>
                </c:pt>
                <c:pt idx="18">
                  <c:v>85.45</c:v>
                </c:pt>
                <c:pt idx="19">
                  <c:v>85.25</c:v>
                </c:pt>
                <c:pt idx="20" formatCode="General">
                  <c:v>85</c:v>
                </c:pt>
                <c:pt idx="21">
                  <c:v>84.58</c:v>
                </c:pt>
                <c:pt idx="22">
                  <c:v>84.25</c:v>
                </c:pt>
                <c:pt idx="23">
                  <c:v>83.07</c:v>
                </c:pt>
                <c:pt idx="24">
                  <c:v>82.06</c:v>
                </c:pt>
                <c:pt idx="25">
                  <c:v>81.92</c:v>
                </c:pt>
                <c:pt idx="26">
                  <c:v>81.400000000000006</c:v>
                </c:pt>
                <c:pt idx="27">
                  <c:v>80.31</c:v>
                </c:pt>
                <c:pt idx="28">
                  <c:v>79.900000000000006</c:v>
                </c:pt>
                <c:pt idx="29">
                  <c:v>79.72</c:v>
                </c:pt>
                <c:pt idx="30">
                  <c:v>79.14</c:v>
                </c:pt>
                <c:pt idx="31">
                  <c:v>78.47</c:v>
                </c:pt>
                <c:pt idx="32">
                  <c:v>77.84</c:v>
                </c:pt>
                <c:pt idx="33">
                  <c:v>77.45</c:v>
                </c:pt>
                <c:pt idx="34">
                  <c:v>76.64</c:v>
                </c:pt>
                <c:pt idx="35">
                  <c:v>75.260000000000005</c:v>
                </c:pt>
                <c:pt idx="36">
                  <c:v>75.02</c:v>
                </c:pt>
                <c:pt idx="37">
                  <c:v>74.459999999999994</c:v>
                </c:pt>
                <c:pt idx="38">
                  <c:v>74.56</c:v>
                </c:pt>
                <c:pt idx="39">
                  <c:v>75.34</c:v>
                </c:pt>
                <c:pt idx="40">
                  <c:v>74.319999999999993</c:v>
                </c:pt>
                <c:pt idx="41">
                  <c:v>72.510000000000005</c:v>
                </c:pt>
                <c:pt idx="42">
                  <c:v>71.37</c:v>
                </c:pt>
                <c:pt idx="43">
                  <c:v>70.930000000000007</c:v>
                </c:pt>
                <c:pt idx="44">
                  <c:v>71.5</c:v>
                </c:pt>
                <c:pt idx="45">
                  <c:v>69.790000000000006</c:v>
                </c:pt>
                <c:pt idx="46">
                  <c:v>69.12</c:v>
                </c:pt>
                <c:pt idx="47">
                  <c:v>65.400000000000006</c:v>
                </c:pt>
                <c:pt idx="48">
                  <c:v>64.39</c:v>
                </c:pt>
                <c:pt idx="49">
                  <c:v>64.12</c:v>
                </c:pt>
                <c:pt idx="50">
                  <c:v>63.41</c:v>
                </c:pt>
                <c:pt idx="51">
                  <c:v>63.49</c:v>
                </c:pt>
                <c:pt idx="52">
                  <c:v>61.46</c:v>
                </c:pt>
                <c:pt idx="53">
                  <c:v>60.34</c:v>
                </c:pt>
                <c:pt idx="54">
                  <c:v>59.37</c:v>
                </c:pt>
                <c:pt idx="55">
                  <c:v>58.26</c:v>
                </c:pt>
                <c:pt idx="56">
                  <c:v>57.12</c:v>
                </c:pt>
                <c:pt idx="57">
                  <c:v>56.09</c:v>
                </c:pt>
                <c:pt idx="58">
                  <c:v>55.5</c:v>
                </c:pt>
                <c:pt idx="59">
                  <c:v>55.46</c:v>
                </c:pt>
                <c:pt idx="60">
                  <c:v>55.73</c:v>
                </c:pt>
                <c:pt idx="61">
                  <c:v>55.87</c:v>
                </c:pt>
                <c:pt idx="62">
                  <c:v>54.89</c:v>
                </c:pt>
                <c:pt idx="63">
                  <c:v>55.3</c:v>
                </c:pt>
                <c:pt idx="64">
                  <c:v>53.7</c:v>
                </c:pt>
                <c:pt idx="65">
                  <c:v>52.65</c:v>
                </c:pt>
                <c:pt idx="66">
                  <c:v>50.85</c:v>
                </c:pt>
                <c:pt idx="67">
                  <c:v>49.51</c:v>
                </c:pt>
                <c:pt idx="68">
                  <c:v>49.77</c:v>
                </c:pt>
                <c:pt idx="69">
                  <c:v>49.18</c:v>
                </c:pt>
                <c:pt idx="70">
                  <c:v>49.96</c:v>
                </c:pt>
                <c:pt idx="71">
                  <c:v>48.63</c:v>
                </c:pt>
                <c:pt idx="72">
                  <c:v>48.42</c:v>
                </c:pt>
                <c:pt idx="73">
                  <c:v>48.15</c:v>
                </c:pt>
                <c:pt idx="74">
                  <c:v>47.32</c:v>
                </c:pt>
                <c:pt idx="75">
                  <c:v>46.44</c:v>
                </c:pt>
                <c:pt idx="76">
                  <c:v>44.29</c:v>
                </c:pt>
                <c:pt idx="77">
                  <c:v>45.55</c:v>
                </c:pt>
                <c:pt idx="78">
                  <c:v>42.56</c:v>
                </c:pt>
                <c:pt idx="79">
                  <c:v>42.49</c:v>
                </c:pt>
                <c:pt idx="80">
                  <c:v>41.61</c:v>
                </c:pt>
                <c:pt idx="81">
                  <c:v>40.06</c:v>
                </c:pt>
                <c:pt idx="82">
                  <c:v>39.65</c:v>
                </c:pt>
                <c:pt idx="83">
                  <c:v>38.35</c:v>
                </c:pt>
                <c:pt idx="84">
                  <c:v>38.75</c:v>
                </c:pt>
                <c:pt idx="85">
                  <c:v>38.590000000000003</c:v>
                </c:pt>
                <c:pt idx="86">
                  <c:v>37.909999999999997</c:v>
                </c:pt>
                <c:pt idx="87">
                  <c:v>36.880000000000003</c:v>
                </c:pt>
                <c:pt idx="88">
                  <c:v>37.03</c:v>
                </c:pt>
                <c:pt idx="89">
                  <c:v>36.020000000000003</c:v>
                </c:pt>
                <c:pt idx="90">
                  <c:v>35.24</c:v>
                </c:pt>
                <c:pt idx="91">
                  <c:v>36.1</c:v>
                </c:pt>
                <c:pt idx="92">
                  <c:v>36.340000000000003</c:v>
                </c:pt>
                <c:pt idx="93">
                  <c:v>37.43</c:v>
                </c:pt>
                <c:pt idx="94">
                  <c:v>38.11</c:v>
                </c:pt>
                <c:pt idx="95">
                  <c:v>36.07</c:v>
                </c:pt>
                <c:pt idx="96">
                  <c:v>36.56</c:v>
                </c:pt>
                <c:pt idx="97">
                  <c:v>36.69</c:v>
                </c:pt>
                <c:pt idx="98">
                  <c:v>36.51</c:v>
                </c:pt>
                <c:pt idx="99">
                  <c:v>36.74</c:v>
                </c:pt>
                <c:pt idx="100">
                  <c:v>36.299999999999997</c:v>
                </c:pt>
                <c:pt idx="101">
                  <c:v>36.19</c:v>
                </c:pt>
                <c:pt idx="102">
                  <c:v>35.93</c:v>
                </c:pt>
                <c:pt idx="103">
                  <c:v>35.93</c:v>
                </c:pt>
                <c:pt idx="104">
                  <c:v>36.229999999999997</c:v>
                </c:pt>
                <c:pt idx="105">
                  <c:v>37.42</c:v>
                </c:pt>
                <c:pt idx="106">
                  <c:v>36.71</c:v>
                </c:pt>
                <c:pt idx="107">
                  <c:v>36.08</c:v>
                </c:pt>
                <c:pt idx="108">
                  <c:v>35.6</c:v>
                </c:pt>
                <c:pt idx="109">
                  <c:v>35.99</c:v>
                </c:pt>
                <c:pt idx="110">
                  <c:v>37.47</c:v>
                </c:pt>
                <c:pt idx="111">
                  <c:v>38.049999999999997</c:v>
                </c:pt>
                <c:pt idx="112">
                  <c:v>38.17</c:v>
                </c:pt>
                <c:pt idx="113">
                  <c:v>35.78</c:v>
                </c:pt>
                <c:pt idx="114">
                  <c:v>35.119999999999997</c:v>
                </c:pt>
                <c:pt idx="115">
                  <c:v>35.01</c:v>
                </c:pt>
                <c:pt idx="116">
                  <c:v>35.32</c:v>
                </c:pt>
                <c:pt idx="117">
                  <c:v>34.799999999999997</c:v>
                </c:pt>
                <c:pt idx="118">
                  <c:v>34.950000000000003</c:v>
                </c:pt>
                <c:pt idx="119">
                  <c:v>34.200000000000003</c:v>
                </c:pt>
                <c:pt idx="120">
                  <c:v>35.229999999999997</c:v>
                </c:pt>
                <c:pt idx="121">
                  <c:v>35.29</c:v>
                </c:pt>
                <c:pt idx="122">
                  <c:v>34.96</c:v>
                </c:pt>
                <c:pt idx="123">
                  <c:v>33.1</c:v>
                </c:pt>
                <c:pt idx="124">
                  <c:v>35.83</c:v>
                </c:pt>
                <c:pt idx="125">
                  <c:v>36.549999999999997</c:v>
                </c:pt>
                <c:pt idx="126">
                  <c:v>36.049999999999997</c:v>
                </c:pt>
                <c:pt idx="127">
                  <c:v>35.43</c:v>
                </c:pt>
                <c:pt idx="128">
                  <c:v>36.369999999999997</c:v>
                </c:pt>
                <c:pt idx="129">
                  <c:v>37.299999999999997</c:v>
                </c:pt>
                <c:pt idx="130">
                  <c:v>32.369999999999997</c:v>
                </c:pt>
                <c:pt idx="131">
                  <c:v>31.73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E2-4576-A0C4-9FBEE2DAFD06}"/>
            </c:ext>
          </c:extLst>
        </c:ser>
        <c:ser>
          <c:idx val="1"/>
          <c:order val="1"/>
          <c:tx>
            <c:strRef>
              <c:f>'Популярность ОС'!$C$1</c:f>
              <c:strCache>
                <c:ptCount val="1"/>
                <c:pt idx="0">
                  <c:v>Android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'Популярность ОС'!$A$2:$A$133</c:f>
              <c:numCache>
                <c:formatCode>mmm\-yy</c:formatCode>
                <c:ptCount val="132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  <c:pt idx="84">
                  <c:v>42736</c:v>
                </c:pt>
                <c:pt idx="85">
                  <c:v>42767</c:v>
                </c:pt>
                <c:pt idx="86">
                  <c:v>42795</c:v>
                </c:pt>
                <c:pt idx="87">
                  <c:v>42826</c:v>
                </c:pt>
                <c:pt idx="88">
                  <c:v>42856</c:v>
                </c:pt>
                <c:pt idx="89">
                  <c:v>42887</c:v>
                </c:pt>
                <c:pt idx="90">
                  <c:v>42917</c:v>
                </c:pt>
                <c:pt idx="91">
                  <c:v>42948</c:v>
                </c:pt>
                <c:pt idx="92">
                  <c:v>42979</c:v>
                </c:pt>
                <c:pt idx="93">
                  <c:v>43009</c:v>
                </c:pt>
                <c:pt idx="94">
                  <c:v>43040</c:v>
                </c:pt>
                <c:pt idx="95">
                  <c:v>43070</c:v>
                </c:pt>
                <c:pt idx="96">
                  <c:v>43101</c:v>
                </c:pt>
                <c:pt idx="97">
                  <c:v>43132</c:v>
                </c:pt>
                <c:pt idx="98">
                  <c:v>43160</c:v>
                </c:pt>
                <c:pt idx="99">
                  <c:v>43191</c:v>
                </c:pt>
                <c:pt idx="100">
                  <c:v>43221</c:v>
                </c:pt>
                <c:pt idx="101">
                  <c:v>43252</c:v>
                </c:pt>
                <c:pt idx="102">
                  <c:v>43282</c:v>
                </c:pt>
                <c:pt idx="103">
                  <c:v>43313</c:v>
                </c:pt>
                <c:pt idx="104">
                  <c:v>43344</c:v>
                </c:pt>
                <c:pt idx="105">
                  <c:v>43374</c:v>
                </c:pt>
                <c:pt idx="106">
                  <c:v>43405</c:v>
                </c:pt>
                <c:pt idx="107">
                  <c:v>43435</c:v>
                </c:pt>
                <c:pt idx="108">
                  <c:v>43466</c:v>
                </c:pt>
                <c:pt idx="109">
                  <c:v>43497</c:v>
                </c:pt>
                <c:pt idx="110">
                  <c:v>43525</c:v>
                </c:pt>
                <c:pt idx="111">
                  <c:v>43556</c:v>
                </c:pt>
                <c:pt idx="112">
                  <c:v>43586</c:v>
                </c:pt>
                <c:pt idx="113">
                  <c:v>43617</c:v>
                </c:pt>
                <c:pt idx="114">
                  <c:v>43647</c:v>
                </c:pt>
                <c:pt idx="115">
                  <c:v>43678</c:v>
                </c:pt>
                <c:pt idx="116">
                  <c:v>43709</c:v>
                </c:pt>
                <c:pt idx="117">
                  <c:v>43739</c:v>
                </c:pt>
                <c:pt idx="118">
                  <c:v>43770</c:v>
                </c:pt>
                <c:pt idx="119">
                  <c:v>43800</c:v>
                </c:pt>
                <c:pt idx="120">
                  <c:v>43831</c:v>
                </c:pt>
                <c:pt idx="121">
                  <c:v>43862</c:v>
                </c:pt>
                <c:pt idx="122">
                  <c:v>43891</c:v>
                </c:pt>
                <c:pt idx="123">
                  <c:v>43922</c:v>
                </c:pt>
                <c:pt idx="124">
                  <c:v>43952</c:v>
                </c:pt>
                <c:pt idx="125">
                  <c:v>43983</c:v>
                </c:pt>
                <c:pt idx="126">
                  <c:v>44013</c:v>
                </c:pt>
                <c:pt idx="127">
                  <c:v>44044</c:v>
                </c:pt>
                <c:pt idx="128">
                  <c:v>44075</c:v>
                </c:pt>
                <c:pt idx="129">
                  <c:v>44105</c:v>
                </c:pt>
                <c:pt idx="130">
                  <c:v>44136</c:v>
                </c:pt>
                <c:pt idx="131">
                  <c:v>44166</c:v>
                </c:pt>
              </c:numCache>
            </c:numRef>
          </c:cat>
          <c:val>
            <c:numRef>
              <c:f>'Популярность ОС'!$C$2:$C$133</c:f>
              <c:numCache>
                <c:formatCode>0.00</c:formatCode>
                <c:ptCount val="132"/>
                <c:pt idx="0">
                  <c:v>7.0000000000000007E-2</c:v>
                </c:pt>
                <c:pt idx="1">
                  <c:v>0.09</c:v>
                </c:pt>
                <c:pt idx="2">
                  <c:v>0.12</c:v>
                </c:pt>
                <c:pt idx="3">
                  <c:v>0.12</c:v>
                </c:pt>
                <c:pt idx="4">
                  <c:v>0.09</c:v>
                </c:pt>
                <c:pt idx="5">
                  <c:v>0.1</c:v>
                </c:pt>
                <c:pt idx="6">
                  <c:v>0.23</c:v>
                </c:pt>
                <c:pt idx="7">
                  <c:v>0.3</c:v>
                </c:pt>
                <c:pt idx="8">
                  <c:v>0.34</c:v>
                </c:pt>
                <c:pt idx="9">
                  <c:v>0.41</c:v>
                </c:pt>
                <c:pt idx="10">
                  <c:v>0.47</c:v>
                </c:pt>
                <c:pt idx="11">
                  <c:v>0.56000000000000005</c:v>
                </c:pt>
                <c:pt idx="12">
                  <c:v>0.63</c:v>
                </c:pt>
                <c:pt idx="13">
                  <c:v>0.69</c:v>
                </c:pt>
                <c:pt idx="14">
                  <c:v>0.76</c:v>
                </c:pt>
                <c:pt idx="15">
                  <c:v>0.86</c:v>
                </c:pt>
                <c:pt idx="16">
                  <c:v>1.05</c:v>
                </c:pt>
                <c:pt idx="17">
                  <c:v>1.22</c:v>
                </c:pt>
                <c:pt idx="18">
                  <c:v>1.39</c:v>
                </c:pt>
                <c:pt idx="19">
                  <c:v>1.54</c:v>
                </c:pt>
                <c:pt idx="20">
                  <c:v>1.48</c:v>
                </c:pt>
                <c:pt idx="21">
                  <c:v>1.58</c:v>
                </c:pt>
                <c:pt idx="22">
                  <c:v>1.66</c:v>
                </c:pt>
                <c:pt idx="23">
                  <c:v>1.93</c:v>
                </c:pt>
                <c:pt idx="24">
                  <c:v>2.19</c:v>
                </c:pt>
                <c:pt idx="25">
                  <c:v>2.35</c:v>
                </c:pt>
                <c:pt idx="26">
                  <c:v>2.37</c:v>
                </c:pt>
                <c:pt idx="27">
                  <c:v>2.56</c:v>
                </c:pt>
                <c:pt idx="28">
                  <c:v>2.71</c:v>
                </c:pt>
                <c:pt idx="29">
                  <c:v>2.94</c:v>
                </c:pt>
                <c:pt idx="30">
                  <c:v>3.29</c:v>
                </c:pt>
                <c:pt idx="31">
                  <c:v>3.61</c:v>
                </c:pt>
                <c:pt idx="32">
                  <c:v>3.84</c:v>
                </c:pt>
                <c:pt idx="33">
                  <c:v>4.07</c:v>
                </c:pt>
                <c:pt idx="34">
                  <c:v>4.5599999999999996</c:v>
                </c:pt>
                <c:pt idx="35">
                  <c:v>5.39</c:v>
                </c:pt>
                <c:pt idx="36">
                  <c:v>5.9</c:v>
                </c:pt>
                <c:pt idx="37">
                  <c:v>6.04</c:v>
                </c:pt>
                <c:pt idx="38">
                  <c:v>6.09</c:v>
                </c:pt>
                <c:pt idx="39">
                  <c:v>6.04</c:v>
                </c:pt>
                <c:pt idx="40">
                  <c:v>6.37</c:v>
                </c:pt>
                <c:pt idx="41">
                  <c:v>6.98</c:v>
                </c:pt>
                <c:pt idx="42">
                  <c:v>7.62</c:v>
                </c:pt>
                <c:pt idx="43">
                  <c:v>8.17</c:v>
                </c:pt>
                <c:pt idx="44">
                  <c:v>8.2100000000000009</c:v>
                </c:pt>
                <c:pt idx="45">
                  <c:v>8.9499999999999993</c:v>
                </c:pt>
                <c:pt idx="46">
                  <c:v>9.6</c:v>
                </c:pt>
                <c:pt idx="47">
                  <c:v>11.66</c:v>
                </c:pt>
                <c:pt idx="48">
                  <c:v>12.28</c:v>
                </c:pt>
                <c:pt idx="49">
                  <c:v>12.67</c:v>
                </c:pt>
                <c:pt idx="50">
                  <c:v>12.94</c:v>
                </c:pt>
                <c:pt idx="51">
                  <c:v>13.2</c:v>
                </c:pt>
                <c:pt idx="52">
                  <c:v>14.78</c:v>
                </c:pt>
                <c:pt idx="53">
                  <c:v>15.74</c:v>
                </c:pt>
                <c:pt idx="54">
                  <c:v>16.38</c:v>
                </c:pt>
                <c:pt idx="55">
                  <c:v>17.34</c:v>
                </c:pt>
                <c:pt idx="56">
                  <c:v>17.97</c:v>
                </c:pt>
                <c:pt idx="57">
                  <c:v>19.28</c:v>
                </c:pt>
                <c:pt idx="58">
                  <c:v>20.7</c:v>
                </c:pt>
                <c:pt idx="59">
                  <c:v>20.62</c:v>
                </c:pt>
                <c:pt idx="60">
                  <c:v>20.46</c:v>
                </c:pt>
                <c:pt idx="61">
                  <c:v>20.65</c:v>
                </c:pt>
                <c:pt idx="62">
                  <c:v>21.37</c:v>
                </c:pt>
                <c:pt idx="63">
                  <c:v>21.69</c:v>
                </c:pt>
                <c:pt idx="64">
                  <c:v>22.76</c:v>
                </c:pt>
                <c:pt idx="65">
                  <c:v>23.56</c:v>
                </c:pt>
                <c:pt idx="66">
                  <c:v>25.62</c:v>
                </c:pt>
                <c:pt idx="67">
                  <c:v>27.39</c:v>
                </c:pt>
                <c:pt idx="68">
                  <c:v>27.52</c:v>
                </c:pt>
                <c:pt idx="69">
                  <c:v>27.85</c:v>
                </c:pt>
                <c:pt idx="70">
                  <c:v>26.34</c:v>
                </c:pt>
                <c:pt idx="71">
                  <c:v>27.05</c:v>
                </c:pt>
                <c:pt idx="72">
                  <c:v>27.42</c:v>
                </c:pt>
                <c:pt idx="73">
                  <c:v>27.51</c:v>
                </c:pt>
                <c:pt idx="74">
                  <c:v>29.34</c:v>
                </c:pt>
                <c:pt idx="75">
                  <c:v>29.9</c:v>
                </c:pt>
                <c:pt idx="76">
                  <c:v>31.6</c:v>
                </c:pt>
                <c:pt idx="77">
                  <c:v>30.15</c:v>
                </c:pt>
                <c:pt idx="78">
                  <c:v>32.479999999999997</c:v>
                </c:pt>
                <c:pt idx="79">
                  <c:v>32.07</c:v>
                </c:pt>
                <c:pt idx="80">
                  <c:v>32.840000000000003</c:v>
                </c:pt>
                <c:pt idx="81">
                  <c:v>34.46</c:v>
                </c:pt>
                <c:pt idx="82">
                  <c:v>36.28</c:v>
                </c:pt>
                <c:pt idx="83">
                  <c:v>37.799999999999997</c:v>
                </c:pt>
                <c:pt idx="84">
                  <c:v>37.15</c:v>
                </c:pt>
                <c:pt idx="85">
                  <c:v>37.42</c:v>
                </c:pt>
                <c:pt idx="86">
                  <c:v>37.93</c:v>
                </c:pt>
                <c:pt idx="87">
                  <c:v>38.909999999999997</c:v>
                </c:pt>
                <c:pt idx="88">
                  <c:v>39.130000000000003</c:v>
                </c:pt>
                <c:pt idx="89">
                  <c:v>40.26</c:v>
                </c:pt>
                <c:pt idx="90">
                  <c:v>41.24</c:v>
                </c:pt>
                <c:pt idx="91">
                  <c:v>39.82</c:v>
                </c:pt>
                <c:pt idx="92">
                  <c:v>39.81</c:v>
                </c:pt>
                <c:pt idx="93">
                  <c:v>38.49</c:v>
                </c:pt>
                <c:pt idx="94">
                  <c:v>37.909999999999997</c:v>
                </c:pt>
                <c:pt idx="95">
                  <c:v>39.979999999999997</c:v>
                </c:pt>
                <c:pt idx="96">
                  <c:v>40.049999999999997</c:v>
                </c:pt>
                <c:pt idx="97">
                  <c:v>40.11</c:v>
                </c:pt>
                <c:pt idx="98">
                  <c:v>39.590000000000003</c:v>
                </c:pt>
                <c:pt idx="99">
                  <c:v>40.06</c:v>
                </c:pt>
                <c:pt idx="100">
                  <c:v>41.04</c:v>
                </c:pt>
                <c:pt idx="101">
                  <c:v>41.7</c:v>
                </c:pt>
                <c:pt idx="102">
                  <c:v>42.26</c:v>
                </c:pt>
                <c:pt idx="103">
                  <c:v>41.66</c:v>
                </c:pt>
                <c:pt idx="104">
                  <c:v>40.85</c:v>
                </c:pt>
                <c:pt idx="105">
                  <c:v>37.130000000000003</c:v>
                </c:pt>
                <c:pt idx="106">
                  <c:v>32.869999999999997</c:v>
                </c:pt>
                <c:pt idx="107">
                  <c:v>37.86</c:v>
                </c:pt>
                <c:pt idx="108">
                  <c:v>37.549999999999997</c:v>
                </c:pt>
                <c:pt idx="109">
                  <c:v>36.5</c:v>
                </c:pt>
                <c:pt idx="110" formatCode="General">
                  <c:v>38</c:v>
                </c:pt>
                <c:pt idx="111">
                  <c:v>37.42</c:v>
                </c:pt>
                <c:pt idx="112">
                  <c:v>37.14</c:v>
                </c:pt>
                <c:pt idx="113">
                  <c:v>39.61</c:v>
                </c:pt>
                <c:pt idx="114">
                  <c:v>39.909999999999997</c:v>
                </c:pt>
                <c:pt idx="115">
                  <c:v>40.39</c:v>
                </c:pt>
                <c:pt idx="116">
                  <c:v>40.44</c:v>
                </c:pt>
                <c:pt idx="117">
                  <c:v>41.19</c:v>
                </c:pt>
                <c:pt idx="118">
                  <c:v>40.450000000000003</c:v>
                </c:pt>
                <c:pt idx="119">
                  <c:v>40.47</c:v>
                </c:pt>
                <c:pt idx="120">
                  <c:v>39.67</c:v>
                </c:pt>
                <c:pt idx="121">
                  <c:v>38.9</c:v>
                </c:pt>
                <c:pt idx="122">
                  <c:v>38.61</c:v>
                </c:pt>
                <c:pt idx="123">
                  <c:v>39.130000000000003</c:v>
                </c:pt>
                <c:pt idx="124">
                  <c:v>37.81</c:v>
                </c:pt>
                <c:pt idx="125">
                  <c:v>38.299999999999997</c:v>
                </c:pt>
                <c:pt idx="126">
                  <c:v>39.06</c:v>
                </c:pt>
                <c:pt idx="127">
                  <c:v>39.229999999999997</c:v>
                </c:pt>
                <c:pt idx="128">
                  <c:v>38.42</c:v>
                </c:pt>
                <c:pt idx="129">
                  <c:v>36.46</c:v>
                </c:pt>
                <c:pt idx="130">
                  <c:v>38.83</c:v>
                </c:pt>
                <c:pt idx="131">
                  <c:v>41.58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E2-4576-A0C4-9FBEE2DAFD06}"/>
            </c:ext>
          </c:extLst>
        </c:ser>
        <c:ser>
          <c:idx val="2"/>
          <c:order val="2"/>
          <c:tx>
            <c:strRef>
              <c:f>'Популярность ОС'!$D$1</c:f>
              <c:strCache>
                <c:ptCount val="1"/>
                <c:pt idx="0">
                  <c:v>iOS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'Популярность ОС'!$A$2:$A$133</c:f>
              <c:numCache>
                <c:formatCode>mmm\-yy</c:formatCode>
                <c:ptCount val="132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  <c:pt idx="84">
                  <c:v>42736</c:v>
                </c:pt>
                <c:pt idx="85">
                  <c:v>42767</c:v>
                </c:pt>
                <c:pt idx="86">
                  <c:v>42795</c:v>
                </c:pt>
                <c:pt idx="87">
                  <c:v>42826</c:v>
                </c:pt>
                <c:pt idx="88">
                  <c:v>42856</c:v>
                </c:pt>
                <c:pt idx="89">
                  <c:v>42887</c:v>
                </c:pt>
                <c:pt idx="90">
                  <c:v>42917</c:v>
                </c:pt>
                <c:pt idx="91">
                  <c:v>42948</c:v>
                </c:pt>
                <c:pt idx="92">
                  <c:v>42979</c:v>
                </c:pt>
                <c:pt idx="93">
                  <c:v>43009</c:v>
                </c:pt>
                <c:pt idx="94">
                  <c:v>43040</c:v>
                </c:pt>
                <c:pt idx="95">
                  <c:v>43070</c:v>
                </c:pt>
                <c:pt idx="96">
                  <c:v>43101</c:v>
                </c:pt>
                <c:pt idx="97">
                  <c:v>43132</c:v>
                </c:pt>
                <c:pt idx="98">
                  <c:v>43160</c:v>
                </c:pt>
                <c:pt idx="99">
                  <c:v>43191</c:v>
                </c:pt>
                <c:pt idx="100">
                  <c:v>43221</c:v>
                </c:pt>
                <c:pt idx="101">
                  <c:v>43252</c:v>
                </c:pt>
                <c:pt idx="102">
                  <c:v>43282</c:v>
                </c:pt>
                <c:pt idx="103">
                  <c:v>43313</c:v>
                </c:pt>
                <c:pt idx="104">
                  <c:v>43344</c:v>
                </c:pt>
                <c:pt idx="105">
                  <c:v>43374</c:v>
                </c:pt>
                <c:pt idx="106">
                  <c:v>43405</c:v>
                </c:pt>
                <c:pt idx="107">
                  <c:v>43435</c:v>
                </c:pt>
                <c:pt idx="108">
                  <c:v>43466</c:v>
                </c:pt>
                <c:pt idx="109">
                  <c:v>43497</c:v>
                </c:pt>
                <c:pt idx="110">
                  <c:v>43525</c:v>
                </c:pt>
                <c:pt idx="111">
                  <c:v>43556</c:v>
                </c:pt>
                <c:pt idx="112">
                  <c:v>43586</c:v>
                </c:pt>
                <c:pt idx="113">
                  <c:v>43617</c:v>
                </c:pt>
                <c:pt idx="114">
                  <c:v>43647</c:v>
                </c:pt>
                <c:pt idx="115">
                  <c:v>43678</c:v>
                </c:pt>
                <c:pt idx="116">
                  <c:v>43709</c:v>
                </c:pt>
                <c:pt idx="117">
                  <c:v>43739</c:v>
                </c:pt>
                <c:pt idx="118">
                  <c:v>43770</c:v>
                </c:pt>
                <c:pt idx="119">
                  <c:v>43800</c:v>
                </c:pt>
                <c:pt idx="120">
                  <c:v>43831</c:v>
                </c:pt>
                <c:pt idx="121">
                  <c:v>43862</c:v>
                </c:pt>
                <c:pt idx="122">
                  <c:v>43891</c:v>
                </c:pt>
                <c:pt idx="123">
                  <c:v>43922</c:v>
                </c:pt>
                <c:pt idx="124">
                  <c:v>43952</c:v>
                </c:pt>
                <c:pt idx="125">
                  <c:v>43983</c:v>
                </c:pt>
                <c:pt idx="126">
                  <c:v>44013</c:v>
                </c:pt>
                <c:pt idx="127">
                  <c:v>44044</c:v>
                </c:pt>
                <c:pt idx="128">
                  <c:v>44075</c:v>
                </c:pt>
                <c:pt idx="129">
                  <c:v>44105</c:v>
                </c:pt>
                <c:pt idx="130">
                  <c:v>44136</c:v>
                </c:pt>
                <c:pt idx="131">
                  <c:v>44166</c:v>
                </c:pt>
              </c:numCache>
            </c:numRef>
          </c:cat>
          <c:val>
            <c:numRef>
              <c:f>'Популярность ОС'!$D$2:$D$133</c:f>
              <c:numCache>
                <c:formatCode>0.00</c:formatCode>
                <c:ptCount val="132"/>
                <c:pt idx="0">
                  <c:v>0.52</c:v>
                </c:pt>
                <c:pt idx="1">
                  <c:v>0.57999999999999996</c:v>
                </c:pt>
                <c:pt idx="2">
                  <c:v>0.59</c:v>
                </c:pt>
                <c:pt idx="3">
                  <c:v>0.64</c:v>
                </c:pt>
                <c:pt idx="4">
                  <c:v>0.7</c:v>
                </c:pt>
                <c:pt idx="5">
                  <c:v>0.79</c:v>
                </c:pt>
                <c:pt idx="6">
                  <c:v>0.88</c:v>
                </c:pt>
                <c:pt idx="7" formatCode="General">
                  <c:v>1</c:v>
                </c:pt>
                <c:pt idx="8" formatCode="General">
                  <c:v>1</c:v>
                </c:pt>
                <c:pt idx="9">
                  <c:v>1.08</c:v>
                </c:pt>
                <c:pt idx="10">
                  <c:v>1.1299999999999999</c:v>
                </c:pt>
                <c:pt idx="11">
                  <c:v>1.28</c:v>
                </c:pt>
                <c:pt idx="12">
                  <c:v>1.49</c:v>
                </c:pt>
                <c:pt idx="13">
                  <c:v>1.51</c:v>
                </c:pt>
                <c:pt idx="14">
                  <c:v>1.58</c:v>
                </c:pt>
                <c:pt idx="15">
                  <c:v>1.72</c:v>
                </c:pt>
                <c:pt idx="16">
                  <c:v>1.84</c:v>
                </c:pt>
                <c:pt idx="17">
                  <c:v>1.96</c:v>
                </c:pt>
                <c:pt idx="18">
                  <c:v>2.1800000000000002</c:v>
                </c:pt>
                <c:pt idx="19">
                  <c:v>2.2200000000000002</c:v>
                </c:pt>
                <c:pt idx="20">
                  <c:v>2.36</c:v>
                </c:pt>
                <c:pt idx="21">
                  <c:v>2.58</c:v>
                </c:pt>
                <c:pt idx="22">
                  <c:v>2.83</c:v>
                </c:pt>
                <c:pt idx="23">
                  <c:v>3.12</c:v>
                </c:pt>
                <c:pt idx="24">
                  <c:v>3.61</c:v>
                </c:pt>
                <c:pt idx="25">
                  <c:v>3.83</c:v>
                </c:pt>
                <c:pt idx="26">
                  <c:v>3.88</c:v>
                </c:pt>
                <c:pt idx="27">
                  <c:v>4.2</c:v>
                </c:pt>
                <c:pt idx="28">
                  <c:v>4.33</c:v>
                </c:pt>
                <c:pt idx="29">
                  <c:v>4.71</c:v>
                </c:pt>
                <c:pt idx="30">
                  <c:v>5.16</c:v>
                </c:pt>
                <c:pt idx="31">
                  <c:v>5.25</c:v>
                </c:pt>
                <c:pt idx="32">
                  <c:v>5.29</c:v>
                </c:pt>
                <c:pt idx="33">
                  <c:v>5.38</c:v>
                </c:pt>
                <c:pt idx="34">
                  <c:v>5.66</c:v>
                </c:pt>
                <c:pt idx="35">
                  <c:v>6.08</c:v>
                </c:pt>
                <c:pt idx="36">
                  <c:v>6.59</c:v>
                </c:pt>
                <c:pt idx="37">
                  <c:v>7.14</c:v>
                </c:pt>
                <c:pt idx="38">
                  <c:v>7.21</c:v>
                </c:pt>
                <c:pt idx="39">
                  <c:v>6.78</c:v>
                </c:pt>
                <c:pt idx="40">
                  <c:v>6.91</c:v>
                </c:pt>
                <c:pt idx="41">
                  <c:v>7.37</c:v>
                </c:pt>
                <c:pt idx="42">
                  <c:v>7.72</c:v>
                </c:pt>
                <c:pt idx="43">
                  <c:v>7.57</c:v>
                </c:pt>
                <c:pt idx="44">
                  <c:v>7.3</c:v>
                </c:pt>
                <c:pt idx="45">
                  <c:v>7.22</c:v>
                </c:pt>
                <c:pt idx="46">
                  <c:v>7.76</c:v>
                </c:pt>
                <c:pt idx="47">
                  <c:v>8.7200000000000006</c:v>
                </c:pt>
                <c:pt idx="48">
                  <c:v>9.44</c:v>
                </c:pt>
                <c:pt idx="49">
                  <c:v>9.5</c:v>
                </c:pt>
                <c:pt idx="50">
                  <c:v>9.8800000000000008</c:v>
                </c:pt>
                <c:pt idx="51">
                  <c:v>9.66</c:v>
                </c:pt>
                <c:pt idx="52">
                  <c:v>10.220000000000001</c:v>
                </c:pt>
                <c:pt idx="53">
                  <c:v>11.04</c:v>
                </c:pt>
                <c:pt idx="54">
                  <c:v>11.62</c:v>
                </c:pt>
                <c:pt idx="55">
                  <c:v>11.61</c:v>
                </c:pt>
                <c:pt idx="56">
                  <c:v>12.21</c:v>
                </c:pt>
                <c:pt idx="57">
                  <c:v>12.65</c:v>
                </c:pt>
                <c:pt idx="58">
                  <c:v>11.78</c:v>
                </c:pt>
                <c:pt idx="59">
                  <c:v>11.91</c:v>
                </c:pt>
                <c:pt idx="60">
                  <c:v>11.41</c:v>
                </c:pt>
                <c:pt idx="61">
                  <c:v>11.49</c:v>
                </c:pt>
                <c:pt idx="62">
                  <c:v>11.23</c:v>
                </c:pt>
                <c:pt idx="63">
                  <c:v>10.35</c:v>
                </c:pt>
                <c:pt idx="64">
                  <c:v>10.34</c:v>
                </c:pt>
                <c:pt idx="65">
                  <c:v>10.6</c:v>
                </c:pt>
                <c:pt idx="66">
                  <c:v>11.37</c:v>
                </c:pt>
                <c:pt idx="67">
                  <c:v>11.11</c:v>
                </c:pt>
                <c:pt idx="68">
                  <c:v>10.53</c:v>
                </c:pt>
                <c:pt idx="69">
                  <c:v>10.23</c:v>
                </c:pt>
                <c:pt idx="70">
                  <c:v>10.68</c:v>
                </c:pt>
                <c:pt idx="71">
                  <c:v>10.82</c:v>
                </c:pt>
                <c:pt idx="72">
                  <c:v>11.1</c:v>
                </c:pt>
                <c:pt idx="73">
                  <c:v>11.04</c:v>
                </c:pt>
                <c:pt idx="74">
                  <c:v>11.02</c:v>
                </c:pt>
                <c:pt idx="75">
                  <c:v>11.12</c:v>
                </c:pt>
                <c:pt idx="76">
                  <c:v>11.38</c:v>
                </c:pt>
                <c:pt idx="77">
                  <c:v>11.83</c:v>
                </c:pt>
                <c:pt idx="78">
                  <c:v>12.25</c:v>
                </c:pt>
                <c:pt idx="79">
                  <c:v>12.16</c:v>
                </c:pt>
                <c:pt idx="80">
                  <c:v>11.87</c:v>
                </c:pt>
                <c:pt idx="81">
                  <c:v>12.04</c:v>
                </c:pt>
                <c:pt idx="82">
                  <c:v>12.28</c:v>
                </c:pt>
                <c:pt idx="83">
                  <c:v>12.71</c:v>
                </c:pt>
                <c:pt idx="84">
                  <c:v>13.16</c:v>
                </c:pt>
                <c:pt idx="85">
                  <c:v>12.99</c:v>
                </c:pt>
                <c:pt idx="86">
                  <c:v>13.09</c:v>
                </c:pt>
                <c:pt idx="87">
                  <c:v>13.45</c:v>
                </c:pt>
                <c:pt idx="88">
                  <c:v>13.04</c:v>
                </c:pt>
                <c:pt idx="89">
                  <c:v>13.33</c:v>
                </c:pt>
                <c:pt idx="90">
                  <c:v>13.2</c:v>
                </c:pt>
                <c:pt idx="91">
                  <c:v>13.68</c:v>
                </c:pt>
                <c:pt idx="92">
                  <c:v>12.97</c:v>
                </c:pt>
                <c:pt idx="93">
                  <c:v>13.02</c:v>
                </c:pt>
                <c:pt idx="94">
                  <c:v>13.03</c:v>
                </c:pt>
                <c:pt idx="95">
                  <c:v>13.22</c:v>
                </c:pt>
                <c:pt idx="96">
                  <c:v>12.9</c:v>
                </c:pt>
                <c:pt idx="97">
                  <c:v>13.06</c:v>
                </c:pt>
                <c:pt idx="98">
                  <c:v>13.51</c:v>
                </c:pt>
                <c:pt idx="99">
                  <c:v>12.59</c:v>
                </c:pt>
                <c:pt idx="100">
                  <c:v>12.43</c:v>
                </c:pt>
                <c:pt idx="101">
                  <c:v>12.44</c:v>
                </c:pt>
                <c:pt idx="102">
                  <c:v>12.82</c:v>
                </c:pt>
                <c:pt idx="103">
                  <c:v>13.5</c:v>
                </c:pt>
                <c:pt idx="104">
                  <c:v>13.54</c:v>
                </c:pt>
                <c:pt idx="105">
                  <c:v>13.59</c:v>
                </c:pt>
                <c:pt idx="106">
                  <c:v>13.57</c:v>
                </c:pt>
                <c:pt idx="107">
                  <c:v>13.47</c:v>
                </c:pt>
                <c:pt idx="108">
                  <c:v>14.05</c:v>
                </c:pt>
                <c:pt idx="109">
                  <c:v>13.99</c:v>
                </c:pt>
                <c:pt idx="110">
                  <c:v>13.78</c:v>
                </c:pt>
                <c:pt idx="111">
                  <c:v>13.75</c:v>
                </c:pt>
                <c:pt idx="112">
                  <c:v>13.57</c:v>
                </c:pt>
                <c:pt idx="113">
                  <c:v>13.8</c:v>
                </c:pt>
                <c:pt idx="114">
                  <c:v>13.85</c:v>
                </c:pt>
                <c:pt idx="115">
                  <c:v>14.13</c:v>
                </c:pt>
                <c:pt idx="116">
                  <c:v>14.29</c:v>
                </c:pt>
                <c:pt idx="117">
                  <c:v>13.52</c:v>
                </c:pt>
                <c:pt idx="118">
                  <c:v>13.67</c:v>
                </c:pt>
                <c:pt idx="119">
                  <c:v>14.92</c:v>
                </c:pt>
                <c:pt idx="120">
                  <c:v>14.5</c:v>
                </c:pt>
                <c:pt idx="121">
                  <c:v>14.97</c:v>
                </c:pt>
                <c:pt idx="122">
                  <c:v>15.63</c:v>
                </c:pt>
                <c:pt idx="123">
                  <c:v>17.23</c:v>
                </c:pt>
                <c:pt idx="124">
                  <c:v>15.28</c:v>
                </c:pt>
                <c:pt idx="125">
                  <c:v>14.3</c:v>
                </c:pt>
                <c:pt idx="126">
                  <c:v>14.22</c:v>
                </c:pt>
                <c:pt idx="127">
                  <c:v>14.53</c:v>
                </c:pt>
                <c:pt idx="128">
                  <c:v>14.08</c:v>
                </c:pt>
                <c:pt idx="129">
                  <c:v>14.36</c:v>
                </c:pt>
                <c:pt idx="130">
                  <c:v>16.57</c:v>
                </c:pt>
                <c:pt idx="131">
                  <c:v>16.579999999999998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E2-4576-A0C4-9FBEE2DAFD06}"/>
            </c:ext>
          </c:extLst>
        </c:ser>
        <c:ser>
          <c:idx val="3"/>
          <c:order val="3"/>
          <c:tx>
            <c:strRef>
              <c:f>'Популярность ОС'!$E$1</c:f>
              <c:strCache>
                <c:ptCount val="1"/>
                <c:pt idx="0">
                  <c:v>OS X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'Популярность ОС'!$A$2:$A$133</c:f>
              <c:numCache>
                <c:formatCode>mmm\-yy</c:formatCode>
                <c:ptCount val="132"/>
                <c:pt idx="0">
                  <c:v>40179</c:v>
                </c:pt>
                <c:pt idx="1">
                  <c:v>40210</c:v>
                </c:pt>
                <c:pt idx="2">
                  <c:v>40238</c:v>
                </c:pt>
                <c:pt idx="3">
                  <c:v>40269</c:v>
                </c:pt>
                <c:pt idx="4">
                  <c:v>40299</c:v>
                </c:pt>
                <c:pt idx="5">
                  <c:v>40330</c:v>
                </c:pt>
                <c:pt idx="6">
                  <c:v>40360</c:v>
                </c:pt>
                <c:pt idx="7">
                  <c:v>40391</c:v>
                </c:pt>
                <c:pt idx="8">
                  <c:v>40422</c:v>
                </c:pt>
                <c:pt idx="9">
                  <c:v>40452</c:v>
                </c:pt>
                <c:pt idx="10">
                  <c:v>40483</c:v>
                </c:pt>
                <c:pt idx="11">
                  <c:v>40513</c:v>
                </c:pt>
                <c:pt idx="12">
                  <c:v>40544</c:v>
                </c:pt>
                <c:pt idx="13">
                  <c:v>40575</c:v>
                </c:pt>
                <c:pt idx="14">
                  <c:v>40603</c:v>
                </c:pt>
                <c:pt idx="15">
                  <c:v>40634</c:v>
                </c:pt>
                <c:pt idx="16">
                  <c:v>40664</c:v>
                </c:pt>
                <c:pt idx="17">
                  <c:v>40695</c:v>
                </c:pt>
                <c:pt idx="18">
                  <c:v>40725</c:v>
                </c:pt>
                <c:pt idx="19">
                  <c:v>40756</c:v>
                </c:pt>
                <c:pt idx="20">
                  <c:v>40787</c:v>
                </c:pt>
                <c:pt idx="21">
                  <c:v>40817</c:v>
                </c:pt>
                <c:pt idx="22">
                  <c:v>40848</c:v>
                </c:pt>
                <c:pt idx="23">
                  <c:v>40878</c:v>
                </c:pt>
                <c:pt idx="24">
                  <c:v>40909</c:v>
                </c:pt>
                <c:pt idx="25">
                  <c:v>40940</c:v>
                </c:pt>
                <c:pt idx="26">
                  <c:v>40969</c:v>
                </c:pt>
                <c:pt idx="27">
                  <c:v>41000</c:v>
                </c:pt>
                <c:pt idx="28">
                  <c:v>41030</c:v>
                </c:pt>
                <c:pt idx="29">
                  <c:v>41061</c:v>
                </c:pt>
                <c:pt idx="30">
                  <c:v>41091</c:v>
                </c:pt>
                <c:pt idx="31">
                  <c:v>41122</c:v>
                </c:pt>
                <c:pt idx="32">
                  <c:v>41153</c:v>
                </c:pt>
                <c:pt idx="33">
                  <c:v>41183</c:v>
                </c:pt>
                <c:pt idx="34">
                  <c:v>41214</c:v>
                </c:pt>
                <c:pt idx="35">
                  <c:v>41244</c:v>
                </c:pt>
                <c:pt idx="36">
                  <c:v>41275</c:v>
                </c:pt>
                <c:pt idx="37">
                  <c:v>41306</c:v>
                </c:pt>
                <c:pt idx="38">
                  <c:v>41334</c:v>
                </c:pt>
                <c:pt idx="39">
                  <c:v>41365</c:v>
                </c:pt>
                <c:pt idx="40">
                  <c:v>41395</c:v>
                </c:pt>
                <c:pt idx="41">
                  <c:v>41426</c:v>
                </c:pt>
                <c:pt idx="42">
                  <c:v>41456</c:v>
                </c:pt>
                <c:pt idx="43">
                  <c:v>41487</c:v>
                </c:pt>
                <c:pt idx="44">
                  <c:v>41518</c:v>
                </c:pt>
                <c:pt idx="45">
                  <c:v>41548</c:v>
                </c:pt>
                <c:pt idx="46">
                  <c:v>41579</c:v>
                </c:pt>
                <c:pt idx="47">
                  <c:v>41609</c:v>
                </c:pt>
                <c:pt idx="48">
                  <c:v>41640</c:v>
                </c:pt>
                <c:pt idx="49">
                  <c:v>41671</c:v>
                </c:pt>
                <c:pt idx="50">
                  <c:v>41699</c:v>
                </c:pt>
                <c:pt idx="51">
                  <c:v>41730</c:v>
                </c:pt>
                <c:pt idx="52">
                  <c:v>41760</c:v>
                </c:pt>
                <c:pt idx="53">
                  <c:v>41791</c:v>
                </c:pt>
                <c:pt idx="54">
                  <c:v>41821</c:v>
                </c:pt>
                <c:pt idx="55">
                  <c:v>41852</c:v>
                </c:pt>
                <c:pt idx="56">
                  <c:v>41883</c:v>
                </c:pt>
                <c:pt idx="57">
                  <c:v>41913</c:v>
                </c:pt>
                <c:pt idx="58">
                  <c:v>41944</c:v>
                </c:pt>
                <c:pt idx="59">
                  <c:v>41974</c:v>
                </c:pt>
                <c:pt idx="60">
                  <c:v>42005</c:v>
                </c:pt>
                <c:pt idx="61">
                  <c:v>42036</c:v>
                </c:pt>
                <c:pt idx="62">
                  <c:v>42064</c:v>
                </c:pt>
                <c:pt idx="63">
                  <c:v>42095</c:v>
                </c:pt>
                <c:pt idx="64">
                  <c:v>42125</c:v>
                </c:pt>
                <c:pt idx="65">
                  <c:v>42156</c:v>
                </c:pt>
                <c:pt idx="66">
                  <c:v>42186</c:v>
                </c:pt>
                <c:pt idx="67">
                  <c:v>42217</c:v>
                </c:pt>
                <c:pt idx="68">
                  <c:v>42248</c:v>
                </c:pt>
                <c:pt idx="69">
                  <c:v>42278</c:v>
                </c:pt>
                <c:pt idx="70">
                  <c:v>42309</c:v>
                </c:pt>
                <c:pt idx="71">
                  <c:v>42339</c:v>
                </c:pt>
                <c:pt idx="72">
                  <c:v>42370</c:v>
                </c:pt>
                <c:pt idx="73">
                  <c:v>42401</c:v>
                </c:pt>
                <c:pt idx="74">
                  <c:v>42430</c:v>
                </c:pt>
                <c:pt idx="75">
                  <c:v>42461</c:v>
                </c:pt>
                <c:pt idx="76">
                  <c:v>42491</c:v>
                </c:pt>
                <c:pt idx="77">
                  <c:v>42522</c:v>
                </c:pt>
                <c:pt idx="78">
                  <c:v>42552</c:v>
                </c:pt>
                <c:pt idx="79">
                  <c:v>42583</c:v>
                </c:pt>
                <c:pt idx="80">
                  <c:v>42614</c:v>
                </c:pt>
                <c:pt idx="81">
                  <c:v>42644</c:v>
                </c:pt>
                <c:pt idx="82">
                  <c:v>42675</c:v>
                </c:pt>
                <c:pt idx="83">
                  <c:v>42705</c:v>
                </c:pt>
                <c:pt idx="84">
                  <c:v>42736</c:v>
                </c:pt>
                <c:pt idx="85">
                  <c:v>42767</c:v>
                </c:pt>
                <c:pt idx="86">
                  <c:v>42795</c:v>
                </c:pt>
                <c:pt idx="87">
                  <c:v>42826</c:v>
                </c:pt>
                <c:pt idx="88">
                  <c:v>42856</c:v>
                </c:pt>
                <c:pt idx="89">
                  <c:v>42887</c:v>
                </c:pt>
                <c:pt idx="90">
                  <c:v>42917</c:v>
                </c:pt>
                <c:pt idx="91">
                  <c:v>42948</c:v>
                </c:pt>
                <c:pt idx="92">
                  <c:v>42979</c:v>
                </c:pt>
                <c:pt idx="93">
                  <c:v>43009</c:v>
                </c:pt>
                <c:pt idx="94">
                  <c:v>43040</c:v>
                </c:pt>
                <c:pt idx="95">
                  <c:v>43070</c:v>
                </c:pt>
                <c:pt idx="96">
                  <c:v>43101</c:v>
                </c:pt>
                <c:pt idx="97">
                  <c:v>43132</c:v>
                </c:pt>
                <c:pt idx="98">
                  <c:v>43160</c:v>
                </c:pt>
                <c:pt idx="99">
                  <c:v>43191</c:v>
                </c:pt>
                <c:pt idx="100">
                  <c:v>43221</c:v>
                </c:pt>
                <c:pt idx="101">
                  <c:v>43252</c:v>
                </c:pt>
                <c:pt idx="102">
                  <c:v>43282</c:v>
                </c:pt>
                <c:pt idx="103">
                  <c:v>43313</c:v>
                </c:pt>
                <c:pt idx="104">
                  <c:v>43344</c:v>
                </c:pt>
                <c:pt idx="105">
                  <c:v>43374</c:v>
                </c:pt>
                <c:pt idx="106">
                  <c:v>43405</c:v>
                </c:pt>
                <c:pt idx="107">
                  <c:v>43435</c:v>
                </c:pt>
                <c:pt idx="108">
                  <c:v>43466</c:v>
                </c:pt>
                <c:pt idx="109">
                  <c:v>43497</c:v>
                </c:pt>
                <c:pt idx="110">
                  <c:v>43525</c:v>
                </c:pt>
                <c:pt idx="111">
                  <c:v>43556</c:v>
                </c:pt>
                <c:pt idx="112">
                  <c:v>43586</c:v>
                </c:pt>
                <c:pt idx="113">
                  <c:v>43617</c:v>
                </c:pt>
                <c:pt idx="114">
                  <c:v>43647</c:v>
                </c:pt>
                <c:pt idx="115">
                  <c:v>43678</c:v>
                </c:pt>
                <c:pt idx="116">
                  <c:v>43709</c:v>
                </c:pt>
                <c:pt idx="117">
                  <c:v>43739</c:v>
                </c:pt>
                <c:pt idx="118">
                  <c:v>43770</c:v>
                </c:pt>
                <c:pt idx="119">
                  <c:v>43800</c:v>
                </c:pt>
                <c:pt idx="120">
                  <c:v>43831</c:v>
                </c:pt>
                <c:pt idx="121">
                  <c:v>43862</c:v>
                </c:pt>
                <c:pt idx="122">
                  <c:v>43891</c:v>
                </c:pt>
                <c:pt idx="123">
                  <c:v>43922</c:v>
                </c:pt>
                <c:pt idx="124">
                  <c:v>43952</c:v>
                </c:pt>
                <c:pt idx="125">
                  <c:v>43983</c:v>
                </c:pt>
                <c:pt idx="126">
                  <c:v>44013</c:v>
                </c:pt>
                <c:pt idx="127">
                  <c:v>44044</c:v>
                </c:pt>
                <c:pt idx="128">
                  <c:v>44075</c:v>
                </c:pt>
                <c:pt idx="129">
                  <c:v>44105</c:v>
                </c:pt>
                <c:pt idx="130">
                  <c:v>44136</c:v>
                </c:pt>
                <c:pt idx="131">
                  <c:v>44166</c:v>
                </c:pt>
              </c:numCache>
            </c:numRef>
          </c:cat>
          <c:val>
            <c:numRef>
              <c:f>'Популярность ОС'!$E$2:$E$133</c:f>
              <c:numCache>
                <c:formatCode>0.00</c:formatCode>
                <c:ptCount val="132"/>
                <c:pt idx="0">
                  <c:v>5.08</c:v>
                </c:pt>
                <c:pt idx="1">
                  <c:v>5.53</c:v>
                </c:pt>
                <c:pt idx="2">
                  <c:v>5.67</c:v>
                </c:pt>
                <c:pt idx="3">
                  <c:v>5.79</c:v>
                </c:pt>
                <c:pt idx="4">
                  <c:v>5.63</c:v>
                </c:pt>
                <c:pt idx="5">
                  <c:v>5.42</c:v>
                </c:pt>
                <c:pt idx="6">
                  <c:v>5.38</c:v>
                </c:pt>
                <c:pt idx="7">
                  <c:v>5.48</c:v>
                </c:pt>
                <c:pt idx="8">
                  <c:v>5.69</c:v>
                </c:pt>
                <c:pt idx="9">
                  <c:v>5.82</c:v>
                </c:pt>
                <c:pt idx="10">
                  <c:v>5.97</c:v>
                </c:pt>
                <c:pt idx="11" formatCode="General">
                  <c:v>6</c:v>
                </c:pt>
                <c:pt idx="12">
                  <c:v>6.28</c:v>
                </c:pt>
                <c:pt idx="13">
                  <c:v>6.3</c:v>
                </c:pt>
                <c:pt idx="14">
                  <c:v>6.22</c:v>
                </c:pt>
                <c:pt idx="15">
                  <c:v>6.13</c:v>
                </c:pt>
                <c:pt idx="16">
                  <c:v>5.99</c:v>
                </c:pt>
                <c:pt idx="17">
                  <c:v>5.86</c:v>
                </c:pt>
                <c:pt idx="18">
                  <c:v>5.79</c:v>
                </c:pt>
                <c:pt idx="19">
                  <c:v>5.83</c:v>
                </c:pt>
                <c:pt idx="20">
                  <c:v>6.32</c:v>
                </c:pt>
                <c:pt idx="21">
                  <c:v>6.71</c:v>
                </c:pt>
                <c:pt idx="22">
                  <c:v>6.56</c:v>
                </c:pt>
                <c:pt idx="23">
                  <c:v>6.45</c:v>
                </c:pt>
                <c:pt idx="24">
                  <c:v>6.71</c:v>
                </c:pt>
                <c:pt idx="25">
                  <c:v>6.78</c:v>
                </c:pt>
                <c:pt idx="26">
                  <c:v>6.66</c:v>
                </c:pt>
                <c:pt idx="27">
                  <c:v>6.93</c:v>
                </c:pt>
                <c:pt idx="28">
                  <c:v>6.69</c:v>
                </c:pt>
                <c:pt idx="29">
                  <c:v>6.32</c:v>
                </c:pt>
                <c:pt idx="30">
                  <c:v>6.16</c:v>
                </c:pt>
                <c:pt idx="31">
                  <c:v>6.35</c:v>
                </c:pt>
                <c:pt idx="32">
                  <c:v>6.61</c:v>
                </c:pt>
                <c:pt idx="33">
                  <c:v>6.69</c:v>
                </c:pt>
                <c:pt idx="34">
                  <c:v>6.61</c:v>
                </c:pt>
                <c:pt idx="35">
                  <c:v>6.33</c:v>
                </c:pt>
                <c:pt idx="36">
                  <c:v>6.54</c:v>
                </c:pt>
                <c:pt idx="37">
                  <c:v>6.5</c:v>
                </c:pt>
                <c:pt idx="38">
                  <c:v>6.28</c:v>
                </c:pt>
                <c:pt idx="39">
                  <c:v>6.15</c:v>
                </c:pt>
                <c:pt idx="40">
                  <c:v>6.21</c:v>
                </c:pt>
                <c:pt idx="41">
                  <c:v>6.29</c:v>
                </c:pt>
                <c:pt idx="42">
                  <c:v>6.14</c:v>
                </c:pt>
                <c:pt idx="43">
                  <c:v>5.95</c:v>
                </c:pt>
                <c:pt idx="44">
                  <c:v>5.8</c:v>
                </c:pt>
                <c:pt idx="45">
                  <c:v>5.68</c:v>
                </c:pt>
                <c:pt idx="46">
                  <c:v>5.67</c:v>
                </c:pt>
                <c:pt idx="47">
                  <c:v>5.68</c:v>
                </c:pt>
                <c:pt idx="48" formatCode="General">
                  <c:v>6</c:v>
                </c:pt>
                <c:pt idx="49">
                  <c:v>5.95</c:v>
                </c:pt>
                <c:pt idx="50">
                  <c:v>6.02</c:v>
                </c:pt>
                <c:pt idx="51">
                  <c:v>6.24</c:v>
                </c:pt>
                <c:pt idx="52">
                  <c:v>6.06</c:v>
                </c:pt>
                <c:pt idx="53">
                  <c:v>5.72</c:v>
                </c:pt>
                <c:pt idx="54">
                  <c:v>5.65</c:v>
                </c:pt>
                <c:pt idx="55">
                  <c:v>5.59</c:v>
                </c:pt>
                <c:pt idx="56">
                  <c:v>5.83</c:v>
                </c:pt>
                <c:pt idx="57">
                  <c:v>5.73</c:v>
                </c:pt>
                <c:pt idx="58">
                  <c:v>5.56</c:v>
                </c:pt>
                <c:pt idx="59">
                  <c:v>5.34</c:v>
                </c:pt>
                <c:pt idx="60">
                  <c:v>5.67</c:v>
                </c:pt>
                <c:pt idx="61">
                  <c:v>5.68</c:v>
                </c:pt>
                <c:pt idx="62">
                  <c:v>6.11</c:v>
                </c:pt>
                <c:pt idx="63">
                  <c:v>6.02</c:v>
                </c:pt>
                <c:pt idx="64">
                  <c:v>6.46</c:v>
                </c:pt>
                <c:pt idx="65">
                  <c:v>6.11</c:v>
                </c:pt>
                <c:pt idx="66">
                  <c:v>4.9000000000000004</c:v>
                </c:pt>
                <c:pt idx="67">
                  <c:v>4.51</c:v>
                </c:pt>
                <c:pt idx="68">
                  <c:v>4.82</c:v>
                </c:pt>
                <c:pt idx="69">
                  <c:v>5.03</c:v>
                </c:pt>
                <c:pt idx="70">
                  <c:v>5.35</c:v>
                </c:pt>
                <c:pt idx="71">
                  <c:v>5.51</c:v>
                </c:pt>
                <c:pt idx="72">
                  <c:v>5.04</c:v>
                </c:pt>
                <c:pt idx="73">
                  <c:v>5.2</c:v>
                </c:pt>
                <c:pt idx="74">
                  <c:v>5.08</c:v>
                </c:pt>
                <c:pt idx="75">
                  <c:v>5.09</c:v>
                </c:pt>
                <c:pt idx="76">
                  <c:v>5.05</c:v>
                </c:pt>
                <c:pt idx="77">
                  <c:v>5.29</c:v>
                </c:pt>
                <c:pt idx="78">
                  <c:v>4.8099999999999996</c:v>
                </c:pt>
                <c:pt idx="79">
                  <c:v>4.96</c:v>
                </c:pt>
                <c:pt idx="80">
                  <c:v>5.07</c:v>
                </c:pt>
                <c:pt idx="81">
                  <c:v>5.3</c:v>
                </c:pt>
                <c:pt idx="82">
                  <c:v>5.22</c:v>
                </c:pt>
                <c:pt idx="83">
                  <c:v>4.92</c:v>
                </c:pt>
                <c:pt idx="84">
                  <c:v>5.0599999999999996</c:v>
                </c:pt>
                <c:pt idx="85">
                  <c:v>5.24</c:v>
                </c:pt>
                <c:pt idx="86">
                  <c:v>5.17</c:v>
                </c:pt>
                <c:pt idx="87">
                  <c:v>5.01</c:v>
                </c:pt>
                <c:pt idx="88">
                  <c:v>5.12</c:v>
                </c:pt>
                <c:pt idx="89">
                  <c:v>4.88</c:v>
                </c:pt>
                <c:pt idx="90">
                  <c:v>4.66</c:v>
                </c:pt>
                <c:pt idx="91">
                  <c:v>5.0999999999999996</c:v>
                </c:pt>
                <c:pt idx="92">
                  <c:v>5.24</c:v>
                </c:pt>
                <c:pt idx="93">
                  <c:v>5.79</c:v>
                </c:pt>
                <c:pt idx="94">
                  <c:v>6.04</c:v>
                </c:pt>
                <c:pt idx="95">
                  <c:v>5.64</c:v>
                </c:pt>
                <c:pt idx="96">
                  <c:v>5.61</c:v>
                </c:pt>
                <c:pt idx="97">
                  <c:v>5.45</c:v>
                </c:pt>
                <c:pt idx="98">
                  <c:v>5.53</c:v>
                </c:pt>
                <c:pt idx="99">
                  <c:v>5.88</c:v>
                </c:pt>
                <c:pt idx="100">
                  <c:v>5.89</c:v>
                </c:pt>
                <c:pt idx="101">
                  <c:v>5.66</c:v>
                </c:pt>
                <c:pt idx="102">
                  <c:v>5.39</c:v>
                </c:pt>
                <c:pt idx="103">
                  <c:v>5.47</c:v>
                </c:pt>
                <c:pt idx="104">
                  <c:v>5.95</c:v>
                </c:pt>
                <c:pt idx="105">
                  <c:v>6.55</c:v>
                </c:pt>
                <c:pt idx="106">
                  <c:v>6.37</c:v>
                </c:pt>
                <c:pt idx="107">
                  <c:v>5.82</c:v>
                </c:pt>
                <c:pt idx="108">
                  <c:v>5.79</c:v>
                </c:pt>
                <c:pt idx="109">
                  <c:v>6.37</c:v>
                </c:pt>
                <c:pt idx="110">
                  <c:v>6.74</c:v>
                </c:pt>
                <c:pt idx="111">
                  <c:v>6.71</c:v>
                </c:pt>
                <c:pt idx="112">
                  <c:v>6.7</c:v>
                </c:pt>
                <c:pt idx="113">
                  <c:v>6.15</c:v>
                </c:pt>
                <c:pt idx="114">
                  <c:v>5.94</c:v>
                </c:pt>
                <c:pt idx="115">
                  <c:v>5.89</c:v>
                </c:pt>
                <c:pt idx="116">
                  <c:v>6.4</c:v>
                </c:pt>
                <c:pt idx="117">
                  <c:v>7.1</c:v>
                </c:pt>
                <c:pt idx="118">
                  <c:v>7.55</c:v>
                </c:pt>
                <c:pt idx="119">
                  <c:v>7.24</c:v>
                </c:pt>
                <c:pt idx="120">
                  <c:v>7.71</c:v>
                </c:pt>
                <c:pt idx="121">
                  <c:v>8.07</c:v>
                </c:pt>
                <c:pt idx="122">
                  <c:v>8.3000000000000007</c:v>
                </c:pt>
                <c:pt idx="123">
                  <c:v>8.2100000000000009</c:v>
                </c:pt>
                <c:pt idx="124">
                  <c:v>8.5399999999999991</c:v>
                </c:pt>
                <c:pt idx="125">
                  <c:v>8.35</c:v>
                </c:pt>
                <c:pt idx="126">
                  <c:v>7.91</c:v>
                </c:pt>
                <c:pt idx="127">
                  <c:v>7.78</c:v>
                </c:pt>
                <c:pt idx="128">
                  <c:v>8.2799999999999994</c:v>
                </c:pt>
                <c:pt idx="129">
                  <c:v>8.6199999999999992</c:v>
                </c:pt>
                <c:pt idx="130">
                  <c:v>7.31</c:v>
                </c:pt>
                <c:pt idx="131">
                  <c:v>7.08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8E2-4576-A0C4-9FBEE2DAFD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24081648"/>
        <c:axId val="1224104112"/>
      </c:lineChart>
      <c:dateAx>
        <c:axId val="1224081648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24104112"/>
        <c:crosses val="autoZero"/>
        <c:auto val="1"/>
        <c:lblOffset val="100"/>
        <c:baseTimeUnit val="months"/>
      </c:dateAx>
      <c:valAx>
        <c:axId val="122410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24081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'Популярность ОС 2020'!$B$1</c:f>
              <c:strCache>
                <c:ptCount val="1"/>
                <c:pt idx="0">
                  <c:v>Android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'Популярность ОС 2020'!$A$2:$A$133</c:f>
              <c:numCache>
                <c:formatCode>mmm\-yy</c:formatCode>
                <c:ptCount val="132"/>
                <c:pt idx="0">
                  <c:v>43831</c:v>
                </c:pt>
                <c:pt idx="1">
                  <c:v>43862</c:v>
                </c:pt>
                <c:pt idx="2">
                  <c:v>43891</c:v>
                </c:pt>
                <c:pt idx="3">
                  <c:v>43922</c:v>
                </c:pt>
                <c:pt idx="4">
                  <c:v>43952</c:v>
                </c:pt>
                <c:pt idx="5">
                  <c:v>43983</c:v>
                </c:pt>
                <c:pt idx="6">
                  <c:v>44013</c:v>
                </c:pt>
                <c:pt idx="7">
                  <c:v>44044</c:v>
                </c:pt>
                <c:pt idx="8">
                  <c:v>44075</c:v>
                </c:pt>
                <c:pt idx="9">
                  <c:v>44105</c:v>
                </c:pt>
                <c:pt idx="10">
                  <c:v>44136</c:v>
                </c:pt>
                <c:pt idx="11">
                  <c:v>44166</c:v>
                </c:pt>
              </c:numCache>
            </c:numRef>
          </c:cat>
          <c:val>
            <c:numRef>
              <c:f>'Популярность ОС 2020'!$B$2:$B$133</c:f>
              <c:numCache>
                <c:formatCode>0.00</c:formatCode>
                <c:ptCount val="132"/>
                <c:pt idx="0">
                  <c:v>39.67</c:v>
                </c:pt>
                <c:pt idx="1">
                  <c:v>38.9</c:v>
                </c:pt>
                <c:pt idx="2">
                  <c:v>38.61</c:v>
                </c:pt>
                <c:pt idx="3">
                  <c:v>39.130000000000003</c:v>
                </c:pt>
                <c:pt idx="4">
                  <c:v>37.81</c:v>
                </c:pt>
                <c:pt idx="5">
                  <c:v>38.299999999999997</c:v>
                </c:pt>
                <c:pt idx="6">
                  <c:v>39.06</c:v>
                </c:pt>
                <c:pt idx="7">
                  <c:v>39.229999999999997</c:v>
                </c:pt>
                <c:pt idx="8">
                  <c:v>38.42</c:v>
                </c:pt>
                <c:pt idx="9">
                  <c:v>36.46</c:v>
                </c:pt>
                <c:pt idx="10">
                  <c:v>38.83</c:v>
                </c:pt>
                <c:pt idx="11">
                  <c:v>41.58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283-4DB0-B044-7D4FDF6BADE2}"/>
            </c:ext>
          </c:extLst>
        </c:ser>
        <c:ser>
          <c:idx val="1"/>
          <c:order val="1"/>
          <c:tx>
            <c:strRef>
              <c:f>'Популярность ОС 2020'!$C$1</c:f>
              <c:strCache>
                <c:ptCount val="1"/>
                <c:pt idx="0">
                  <c:v>Windows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'Популярность ОС 2020'!$A$2:$A$133</c:f>
              <c:numCache>
                <c:formatCode>mmm\-yy</c:formatCode>
                <c:ptCount val="132"/>
                <c:pt idx="0">
                  <c:v>43831</c:v>
                </c:pt>
                <c:pt idx="1">
                  <c:v>43862</c:v>
                </c:pt>
                <c:pt idx="2">
                  <c:v>43891</c:v>
                </c:pt>
                <c:pt idx="3">
                  <c:v>43922</c:v>
                </c:pt>
                <c:pt idx="4">
                  <c:v>43952</c:v>
                </c:pt>
                <c:pt idx="5">
                  <c:v>43983</c:v>
                </c:pt>
                <c:pt idx="6">
                  <c:v>44013</c:v>
                </c:pt>
                <c:pt idx="7">
                  <c:v>44044</c:v>
                </c:pt>
                <c:pt idx="8">
                  <c:v>44075</c:v>
                </c:pt>
                <c:pt idx="9">
                  <c:v>44105</c:v>
                </c:pt>
                <c:pt idx="10">
                  <c:v>44136</c:v>
                </c:pt>
                <c:pt idx="11">
                  <c:v>44166</c:v>
                </c:pt>
              </c:numCache>
            </c:numRef>
          </c:cat>
          <c:val>
            <c:numRef>
              <c:f>'Популярность ОС 2020'!$C$2:$C$133</c:f>
              <c:numCache>
                <c:formatCode>0.00</c:formatCode>
                <c:ptCount val="132"/>
                <c:pt idx="0">
                  <c:v>35.229999999999997</c:v>
                </c:pt>
                <c:pt idx="1">
                  <c:v>35.29</c:v>
                </c:pt>
                <c:pt idx="2">
                  <c:v>34.96</c:v>
                </c:pt>
                <c:pt idx="3">
                  <c:v>33.1</c:v>
                </c:pt>
                <c:pt idx="4">
                  <c:v>35.83</c:v>
                </c:pt>
                <c:pt idx="5">
                  <c:v>36.549999999999997</c:v>
                </c:pt>
                <c:pt idx="6">
                  <c:v>36.049999999999997</c:v>
                </c:pt>
                <c:pt idx="7">
                  <c:v>35.43</c:v>
                </c:pt>
                <c:pt idx="8">
                  <c:v>36.369999999999997</c:v>
                </c:pt>
                <c:pt idx="9">
                  <c:v>37.299999999999997</c:v>
                </c:pt>
                <c:pt idx="10">
                  <c:v>32.369999999999997</c:v>
                </c:pt>
                <c:pt idx="11">
                  <c:v>31.73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283-4DB0-B044-7D4FDF6BADE2}"/>
            </c:ext>
          </c:extLst>
        </c:ser>
        <c:ser>
          <c:idx val="2"/>
          <c:order val="2"/>
          <c:tx>
            <c:strRef>
              <c:f>'Популярность ОС 2020'!$D$1</c:f>
              <c:strCache>
                <c:ptCount val="1"/>
                <c:pt idx="0">
                  <c:v>iOS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'Популярность ОС 2020'!$A$2:$A$133</c:f>
              <c:numCache>
                <c:formatCode>mmm\-yy</c:formatCode>
                <c:ptCount val="132"/>
                <c:pt idx="0">
                  <c:v>43831</c:v>
                </c:pt>
                <c:pt idx="1">
                  <c:v>43862</c:v>
                </c:pt>
                <c:pt idx="2">
                  <c:v>43891</c:v>
                </c:pt>
                <c:pt idx="3">
                  <c:v>43922</c:v>
                </c:pt>
                <c:pt idx="4">
                  <c:v>43952</c:v>
                </c:pt>
                <c:pt idx="5">
                  <c:v>43983</c:v>
                </c:pt>
                <c:pt idx="6">
                  <c:v>44013</c:v>
                </c:pt>
                <c:pt idx="7">
                  <c:v>44044</c:v>
                </c:pt>
                <c:pt idx="8">
                  <c:v>44075</c:v>
                </c:pt>
                <c:pt idx="9">
                  <c:v>44105</c:v>
                </c:pt>
                <c:pt idx="10">
                  <c:v>44136</c:v>
                </c:pt>
                <c:pt idx="11">
                  <c:v>44166</c:v>
                </c:pt>
              </c:numCache>
            </c:numRef>
          </c:cat>
          <c:val>
            <c:numRef>
              <c:f>'Популярность ОС 2020'!$D$2:$D$133</c:f>
              <c:numCache>
                <c:formatCode>0.00</c:formatCode>
                <c:ptCount val="132"/>
                <c:pt idx="0">
                  <c:v>14.5</c:v>
                </c:pt>
                <c:pt idx="1">
                  <c:v>14.97</c:v>
                </c:pt>
                <c:pt idx="2">
                  <c:v>15.63</c:v>
                </c:pt>
                <c:pt idx="3">
                  <c:v>17.23</c:v>
                </c:pt>
                <c:pt idx="4">
                  <c:v>15.28</c:v>
                </c:pt>
                <c:pt idx="5">
                  <c:v>14.3</c:v>
                </c:pt>
                <c:pt idx="6">
                  <c:v>14.22</c:v>
                </c:pt>
                <c:pt idx="7">
                  <c:v>14.53</c:v>
                </c:pt>
                <c:pt idx="8">
                  <c:v>14.08</c:v>
                </c:pt>
                <c:pt idx="9">
                  <c:v>14.36</c:v>
                </c:pt>
                <c:pt idx="10">
                  <c:v>16.57</c:v>
                </c:pt>
                <c:pt idx="11">
                  <c:v>16.579999999999998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283-4DB0-B044-7D4FDF6BADE2}"/>
            </c:ext>
          </c:extLst>
        </c:ser>
        <c:ser>
          <c:idx val="3"/>
          <c:order val="3"/>
          <c:tx>
            <c:strRef>
              <c:f>'Популярность ОС 2020'!$E$1</c:f>
              <c:strCache>
                <c:ptCount val="1"/>
                <c:pt idx="0">
                  <c:v>OS X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'Популярность ОС 2020'!$A$2:$A$133</c:f>
              <c:numCache>
                <c:formatCode>mmm\-yy</c:formatCode>
                <c:ptCount val="132"/>
                <c:pt idx="0">
                  <c:v>43831</c:v>
                </c:pt>
                <c:pt idx="1">
                  <c:v>43862</c:v>
                </c:pt>
                <c:pt idx="2">
                  <c:v>43891</c:v>
                </c:pt>
                <c:pt idx="3">
                  <c:v>43922</c:v>
                </c:pt>
                <c:pt idx="4">
                  <c:v>43952</c:v>
                </c:pt>
                <c:pt idx="5">
                  <c:v>43983</c:v>
                </c:pt>
                <c:pt idx="6">
                  <c:v>44013</c:v>
                </c:pt>
                <c:pt idx="7">
                  <c:v>44044</c:v>
                </c:pt>
                <c:pt idx="8">
                  <c:v>44075</c:v>
                </c:pt>
                <c:pt idx="9">
                  <c:v>44105</c:v>
                </c:pt>
                <c:pt idx="10">
                  <c:v>44136</c:v>
                </c:pt>
                <c:pt idx="11">
                  <c:v>44166</c:v>
                </c:pt>
              </c:numCache>
            </c:numRef>
          </c:cat>
          <c:val>
            <c:numRef>
              <c:f>'Популярность ОС 2020'!$E$2:$E$133</c:f>
              <c:numCache>
                <c:formatCode>0.00</c:formatCode>
                <c:ptCount val="132"/>
                <c:pt idx="0">
                  <c:v>7.71</c:v>
                </c:pt>
                <c:pt idx="1">
                  <c:v>8.07</c:v>
                </c:pt>
                <c:pt idx="2">
                  <c:v>8.3000000000000007</c:v>
                </c:pt>
                <c:pt idx="3">
                  <c:v>8.2100000000000009</c:v>
                </c:pt>
                <c:pt idx="4">
                  <c:v>8.5399999999999991</c:v>
                </c:pt>
                <c:pt idx="5">
                  <c:v>8.35</c:v>
                </c:pt>
                <c:pt idx="6">
                  <c:v>7.91</c:v>
                </c:pt>
                <c:pt idx="7">
                  <c:v>7.78</c:v>
                </c:pt>
                <c:pt idx="8">
                  <c:v>8.2799999999999994</c:v>
                </c:pt>
                <c:pt idx="9">
                  <c:v>8.6199999999999992</c:v>
                </c:pt>
                <c:pt idx="10">
                  <c:v>7.31</c:v>
                </c:pt>
                <c:pt idx="11">
                  <c:v>7.08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283-4DB0-B044-7D4FDF6BAD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24081648"/>
        <c:axId val="1224104112"/>
      </c:lineChart>
      <c:dateAx>
        <c:axId val="1224081648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24104112"/>
        <c:crosses val="autoZero"/>
        <c:auto val="1"/>
        <c:lblOffset val="100"/>
        <c:baseTimeUnit val="months"/>
      </c:dateAx>
      <c:valAx>
        <c:axId val="122410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24081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Trebuchet MS"/>
              </a:rPr>
              <a:t>Click to move the slide</a:t>
            </a: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26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ru-RU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6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6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F15CBEB-44EA-45B6-B2A2-652B908A2014}" type="slidenum">
              <a:rPr lang="ru-RU" sz="1400" b="0" strike="noStrike" spc="-1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ru-RU" sz="2000" b="0" strike="noStrike" spc="-1">
                <a:latin typeface="Arial"/>
              </a:rPr>
              <a:t>Добрый день, уважаемые коллеги! Меня зовут Латыпов Ильдар. Вашему вниманию представляется доклад посвящённый выявлению вредосной активности. </a:t>
            </a:r>
          </a:p>
        </p:txBody>
      </p:sp>
      <p:sp>
        <p:nvSpPr>
          <p:cNvPr id="41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CF9BBA9-3751-4E73-98B9-818EC10D3B91}" type="slidenum">
              <a:rPr lang="ru-RU" sz="1200" b="0" strike="noStrike" spc="-1">
                <a:latin typeface="Times New Roman"/>
              </a:rPr>
              <a:t>1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ru-RU" sz="2000" b="0" strike="noStrike" spc="-1">
                <a:latin typeface="Arial"/>
              </a:rPr>
              <a:t>Одной из проблем современной индустрии в области информационной безопасности является несовершенство, в контексте непоспевания нормативной базы за существующими техническими решениями, существующей нормативной базы и в связи с этим разделение информационной безопасности на «бумажную» и «практическую»</a:t>
            </a:r>
          </a:p>
          <a:p>
            <a:pPr marL="216000" indent="-216000"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ru-RU" sz="2000" b="0" strike="noStrike" spc="-1">
                <a:latin typeface="Arial"/>
              </a:rPr>
              <a:t>В качестве примера и одной из причин, побудившей меня, к исследованиям в этой области являются модель злоумышленника и модель угроз. Для составления данных моделей и соответствия их нормативным требованиям ФСБ и ФСТЭК необходимо использовать методике определения угроз </a:t>
            </a:r>
          </a:p>
          <a:p>
            <a:pPr marL="216000" indent="-216000"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</p:txBody>
      </p:sp>
      <p:sp>
        <p:nvSpPr>
          <p:cNvPr id="4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E9D6240-7B40-4027-B35F-3A636B15B3CB}" type="slidenum">
              <a:rPr lang="ru-RU" sz="1200" b="0" strike="noStrike" spc="-1">
                <a:latin typeface="Times New Roman"/>
              </a:rPr>
              <a:t>6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ru-RU" sz="2000" b="0" strike="noStrike" spc="-1">
                <a:latin typeface="Arial"/>
              </a:rPr>
              <a:t>Одной из проблем современной индустрии в области информационной безопасности является несовершенство, в контексте непоспевания нормативной базы за существующими техническими решениями, существующей нормативной базы и в связи с этим разделение информационной безопасности на «бумажную» и «практическую»</a:t>
            </a:r>
          </a:p>
          <a:p>
            <a:pPr marL="216000" indent="-216000"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ru-RU" sz="2000" b="0" strike="noStrike" spc="-1">
                <a:latin typeface="Arial"/>
              </a:rPr>
              <a:t>В качестве примера и одной из причин, побудившей меня, к исследованиям в этой области являются модель злоумышленника и модель угроз. Для составления данных моделей и соответствия их нормативным требованиям ФСБ и ФСТЭК необходимо использовать методике определения угроз </a:t>
            </a:r>
          </a:p>
          <a:p>
            <a:pPr marL="216000" indent="-216000"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</p:txBody>
      </p:sp>
      <p:sp>
        <p:nvSpPr>
          <p:cNvPr id="4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E9D6240-7B40-4027-B35F-3A636B15B3CB}" type="slidenum">
              <a:rPr lang="ru-RU" sz="1200" b="0" strike="noStrike" spc="-1">
                <a:latin typeface="Times New Roman"/>
              </a:rPr>
              <a:t>7</a:t>
            </a:fld>
            <a:endParaRPr lang="ru-RU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8433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ru-RU" sz="2000" b="0" strike="noStrike" spc="-1">
                <a:latin typeface="Arial"/>
              </a:rPr>
              <a:t>Одной из проблем современной индустрии в области информационной безопасности является несовершенство, в контексте непоспевания нормативной базы за существующими техническими решениями, существующей нормативной базы и в связи с этим разделение информационной безопасности на «бумажную» и «практическую»</a:t>
            </a:r>
          </a:p>
          <a:p>
            <a:pPr marL="216000" indent="-216000"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ru-RU" sz="2000" b="0" strike="noStrike" spc="-1">
                <a:latin typeface="Arial"/>
              </a:rPr>
              <a:t>В качестве примера и одной из причин, побудившей меня, к исследованиям в этой области являются модель злоумышленника и модель угроз. Для составления данных моделей и соответствия их нормативным требованиям ФСБ и ФСТЭК необходимо использовать методике определения угроз </a:t>
            </a:r>
          </a:p>
          <a:p>
            <a:pPr marL="216000" indent="-216000"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</p:txBody>
      </p:sp>
      <p:sp>
        <p:nvSpPr>
          <p:cNvPr id="4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E9D6240-7B40-4027-B35F-3A636B15B3CB}" type="slidenum">
              <a:rPr lang="ru-RU" sz="1200" b="0" strike="noStrike" spc="-1">
                <a:latin typeface="Times New Roman"/>
              </a:rPr>
              <a:t>8</a:t>
            </a:fld>
            <a:endParaRPr lang="ru-RU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4432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ru-RU" sz="2000" b="0" strike="noStrike" spc="-1">
                <a:latin typeface="Arial"/>
              </a:rPr>
              <a:t>Одной из проблем современной индустрии в области информационной безопасности является несовершенство, в контексте непоспевания нормативной базы за существующими техническими решениями, существующей нормативной базы и в связи с этим разделение информационной безопасности на «бумажную» и «практическую»</a:t>
            </a:r>
          </a:p>
          <a:p>
            <a:pPr marL="216000" indent="-216000"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ru-RU" sz="2000" b="0" strike="noStrike" spc="-1">
                <a:latin typeface="Arial"/>
              </a:rPr>
              <a:t>В качестве примера и одной из причин, побудившей меня, к исследованиям в этой области являются модель злоумышленника и модель угроз. Для составления данных моделей и соответствия их нормативным требованиям ФСБ и ФСТЭК необходимо использовать методике определения угроз </a:t>
            </a:r>
          </a:p>
          <a:p>
            <a:pPr marL="216000" indent="-216000"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</p:txBody>
      </p:sp>
      <p:sp>
        <p:nvSpPr>
          <p:cNvPr id="4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E9D6240-7B40-4027-B35F-3A636B15B3CB}" type="slidenum">
              <a:rPr lang="ru-RU" sz="1200" b="0" strike="noStrike" spc="-1">
                <a:latin typeface="Times New Roman"/>
              </a:rPr>
              <a:t>9</a:t>
            </a:fld>
            <a:endParaRPr lang="ru-RU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7377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ru-RU" sz="2000" b="0" strike="noStrike" spc="-1">
                <a:latin typeface="Arial"/>
              </a:rPr>
              <a:t>Одной из проблем современной индустрии в области информационной безопасности является несовершенство, в контексте непоспевания нормативной базы за существующими техническими решениями, существующей нормативной базы и в связи с этим разделение информационной безопасности на «бумажную» и «практическую»</a:t>
            </a:r>
          </a:p>
          <a:p>
            <a:pPr marL="216000" indent="-216000"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ru-RU" sz="2000" b="0" strike="noStrike" spc="-1">
                <a:latin typeface="Arial"/>
              </a:rPr>
              <a:t>В качестве примера и одной из причин, побудившей меня, к исследованиям в этой области являются модель злоумышленника и модель угроз. Для составления данных моделей и соответствия их нормативным требованиям ФСБ и ФСТЭК необходимо использовать методике определения угроз </a:t>
            </a:r>
          </a:p>
          <a:p>
            <a:pPr marL="216000" indent="-216000"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</p:txBody>
      </p:sp>
      <p:sp>
        <p:nvSpPr>
          <p:cNvPr id="4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E9D6240-7B40-4027-B35F-3A636B15B3CB}" type="slidenum">
              <a:rPr lang="ru-RU" sz="1200" b="0" strike="noStrike" spc="-1">
                <a:latin typeface="Times New Roman"/>
              </a:rPr>
              <a:t>10</a:t>
            </a:fld>
            <a:endParaRPr lang="ru-RU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9285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ru-RU" sz="2000" b="0" strike="noStrike" spc="-1">
                <a:latin typeface="Arial"/>
              </a:rPr>
              <a:t>Одной из проблем современной индустрии в области информационной безопасности является несовершенство, в контексте непоспевания нормативной базы за существующими техническими решениями, существующей нормативной базы и в связи с этим разделение информационной безопасности на «бумажную» и «практическую»</a:t>
            </a:r>
          </a:p>
          <a:p>
            <a:pPr marL="216000" indent="-216000"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ru-RU" sz="2000" b="0" strike="noStrike" spc="-1">
                <a:latin typeface="Arial"/>
              </a:rPr>
              <a:t>В качестве примера и одной из причин, побудившей меня, к исследованиям в этой области являются модель злоумышленника и модель угроз. Для составления данных моделей и соответствия их нормативным требованиям ФСБ и ФСТЭК необходимо использовать методике определения угроз </a:t>
            </a:r>
          </a:p>
          <a:p>
            <a:pPr marL="216000" indent="-216000"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</p:txBody>
      </p:sp>
      <p:sp>
        <p:nvSpPr>
          <p:cNvPr id="4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E9D6240-7B40-4027-B35F-3A636B15B3CB}" type="slidenum">
              <a:rPr lang="ru-RU" sz="1200" b="0" strike="noStrike" spc="-1">
                <a:latin typeface="Times New Roman"/>
              </a:rPr>
              <a:t>11</a:t>
            </a:fld>
            <a:endParaRPr lang="ru-RU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82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ru-RU" sz="2000" b="0" strike="noStrike" spc="-1">
                <a:latin typeface="Arial"/>
              </a:rPr>
              <a:t>Одной из проблем современной индустрии в области информационной безопасности является несовершенство, в контексте непоспевания нормативной базы за существующими техническими решениями, существующей нормативной базы и в связи с этим разделение информационной безопасности на «бумажную» и «практическую»</a:t>
            </a:r>
          </a:p>
          <a:p>
            <a:pPr marL="216000" indent="-216000"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ru-RU" sz="2000" b="0" strike="noStrike" spc="-1">
                <a:latin typeface="Arial"/>
              </a:rPr>
              <a:t>В качестве примера и одной из причин, побудившей меня, к исследованиям в этой области являются модель злоумышленника и модель угроз. Для составления данных моделей и соответствия их нормативным требованиям ФСБ и ФСТЭК необходимо использовать методике определения угроз </a:t>
            </a:r>
          </a:p>
          <a:p>
            <a:pPr marL="216000" indent="-216000"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</p:txBody>
      </p:sp>
      <p:sp>
        <p:nvSpPr>
          <p:cNvPr id="41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2E9D6240-7B40-4027-B35F-3A636B15B3CB}" type="slidenum">
              <a:rPr lang="ru-RU" sz="1200" b="0" strike="noStrike" spc="-1">
                <a:latin typeface="Times New Roman"/>
              </a:rPr>
              <a:t>12</a:t>
            </a:fld>
            <a:endParaRPr lang="ru-RU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0564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358344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6490080" y="21607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7716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358344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6490080" y="4187520"/>
            <a:ext cx="276768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677160" y="609480"/>
            <a:ext cx="8596440" cy="612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3880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82120" y="41875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082120" y="2160720"/>
            <a:ext cx="419472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77160" y="4187520"/>
            <a:ext cx="8596440" cy="1850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Trebuchet M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"/>
          <p:cNvGrpSpPr/>
          <p:nvPr/>
        </p:nvGrpSpPr>
        <p:grpSpPr>
          <a:xfrm>
            <a:off x="0" y="-8640"/>
            <a:ext cx="12191760" cy="6866640"/>
            <a:chOff x="0" y="-8640"/>
            <a:chExt cx="12191760" cy="6866640"/>
          </a:xfrm>
        </p:grpSpPr>
        <p:sp>
          <p:nvSpPr>
            <p:cNvPr id="17" name="Line 2"/>
            <p:cNvSpPr/>
            <p:nvPr/>
          </p:nvSpPr>
          <p:spPr>
            <a:xfrm>
              <a:off x="9370800" y="0"/>
              <a:ext cx="1219320" cy="6858000"/>
            </a:xfrm>
            <a:prstGeom prst="line">
              <a:avLst/>
            </a:prstGeom>
            <a:ln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Line 3"/>
            <p:cNvSpPr/>
            <p:nvPr/>
          </p:nvSpPr>
          <p:spPr>
            <a:xfrm flipH="1">
              <a:off x="7425000" y="3681360"/>
              <a:ext cx="4763520" cy="3176640"/>
            </a:xfrm>
            <a:prstGeom prst="line">
              <a:avLst/>
            </a:prstGeom>
            <a:ln w="9360">
              <a:solidFill>
                <a:srgbClr val="5FCBEF">
                  <a:alpha val="70000"/>
                </a:srgbClr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9181440" y="-8640"/>
              <a:ext cx="3007080" cy="6866280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5FCBEF">
                <a:alpha val="36000"/>
              </a:srgbClr>
            </a:solidFill>
            <a:ln w="12600">
              <a:noFill/>
            </a:ln>
            <a:effectLst>
              <a:outerShdw dist="2556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9603360" y="-8640"/>
              <a:ext cx="2588040" cy="6866280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CBEF">
                <a:alpha val="20000"/>
              </a:srgbClr>
            </a:solidFill>
            <a:ln w="12600">
              <a:noFill/>
            </a:ln>
            <a:effectLst>
              <a:outerShdw dist="2556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932320" y="3048120"/>
              <a:ext cx="3259440" cy="380952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dist="2556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9334440" y="-8640"/>
              <a:ext cx="2854080" cy="6866280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0E4">
                <a:alpha val="50000"/>
              </a:srgbClr>
            </a:solidFill>
            <a:ln w="12600">
              <a:noFill/>
            </a:ln>
            <a:effectLst>
              <a:outerShdw dist="2556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10898640" y="-8640"/>
              <a:ext cx="1289880" cy="6866280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2E83C3">
                <a:alpha val="70000"/>
              </a:srgbClr>
            </a:solidFill>
            <a:ln w="12600">
              <a:noFill/>
            </a:ln>
            <a:effectLst>
              <a:outerShdw dist="2556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10938960" y="-8640"/>
              <a:ext cx="1249560" cy="6866280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 w="12600">
              <a:noFill/>
            </a:ln>
            <a:effectLst>
              <a:outerShdw dist="2556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10371600" y="3589920"/>
              <a:ext cx="1816920" cy="3267720"/>
            </a:xfrm>
            <a:prstGeom prst="triangle">
              <a:avLst>
                <a:gd name="adj" fmla="val 100000"/>
              </a:avLst>
            </a:prstGeom>
            <a:solidFill>
              <a:srgbClr val="17B0E4">
                <a:alpha val="66000"/>
              </a:srgbClr>
            </a:solidFill>
            <a:ln w="12600">
              <a:noFill/>
            </a:ln>
            <a:effectLst>
              <a:outerShdw dist="2556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0" y="4013280"/>
              <a:ext cx="448200" cy="2844360"/>
            </a:xfrm>
            <a:prstGeom prst="triangle">
              <a:avLst>
                <a:gd name="adj" fmla="val 0"/>
              </a:avLst>
            </a:prstGeom>
            <a:solidFill>
              <a:srgbClr val="5FCBEF">
                <a:alpha val="70000"/>
              </a:srgbClr>
            </a:solidFill>
            <a:ln w="12600">
              <a:noFill/>
            </a:ln>
            <a:effectLst>
              <a:outerShdw dist="25560" dir="540000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" name="PlaceHolder 12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5FCBEF"/>
                </a:solidFill>
                <a:latin typeface="Trebuchet MS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12" name="PlaceHolder 13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440" cy="38804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404040"/>
                </a:solidFill>
                <a:latin typeface="Trebuchet MS"/>
              </a:rPr>
              <a:t>Edit Master text styles</a:t>
            </a:r>
          </a:p>
          <a:p>
            <a:pPr marL="864000" lvl="1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404040"/>
                </a:solidFill>
                <a:latin typeface="Trebuchet MS"/>
              </a:rPr>
              <a:t>Second level</a:t>
            </a:r>
          </a:p>
          <a:p>
            <a:pPr marL="1296000" lvl="2" indent="-288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404040"/>
                </a:solidFill>
                <a:latin typeface="Trebuchet MS"/>
              </a:rPr>
              <a:t>Third level</a:t>
            </a:r>
          </a:p>
          <a:p>
            <a:pPr marL="1728000" lvl="3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404040"/>
                </a:solidFill>
                <a:latin typeface="Trebuchet MS"/>
              </a:rPr>
              <a:t>Fourth level</a:t>
            </a:r>
          </a:p>
          <a:p>
            <a:pPr marL="2160000" lvl="4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404040"/>
                </a:solidFill>
                <a:latin typeface="Trebuchet MS"/>
              </a:rPr>
              <a:t>Fifth level</a:t>
            </a:r>
          </a:p>
        </p:txBody>
      </p:sp>
      <p:sp>
        <p:nvSpPr>
          <p:cNvPr id="13" name="PlaceHolder 14"/>
          <p:cNvSpPr>
            <a:spLocks noGrp="1"/>
          </p:cNvSpPr>
          <p:nvPr>
            <p:ph type="dt"/>
          </p:nvPr>
        </p:nvSpPr>
        <p:spPr>
          <a:xfrm>
            <a:off x="7205040" y="6041520"/>
            <a:ext cx="9115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001DD60E-E534-4BDD-B7AF-C164B314256A}" type="datetime1">
              <a:rPr lang="ru-RU" sz="900" b="0" strike="noStrike" spc="-1">
                <a:solidFill>
                  <a:srgbClr val="8B8B8B"/>
                </a:solidFill>
                <a:latin typeface="Trebuchet MS"/>
              </a:rPr>
              <a:t>14.01.2021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ftr"/>
          </p:nvPr>
        </p:nvSpPr>
        <p:spPr>
          <a:xfrm>
            <a:off x="677160" y="6041520"/>
            <a:ext cx="6297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sldNum"/>
          </p:nvPr>
        </p:nvSpPr>
        <p:spPr>
          <a:xfrm>
            <a:off x="8590680" y="6041520"/>
            <a:ext cx="682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4B8A8842-D642-4EC1-ACED-7ED3E6928F9D}" type="slidenum">
              <a:rPr lang="ru-RU" sz="900" b="0" strike="noStrike" spc="-1">
                <a:solidFill>
                  <a:srgbClr val="5FCBEF"/>
                </a:solidFill>
                <a:latin typeface="Trebuchet MS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677160" y="2641680"/>
            <a:ext cx="8596440" cy="2031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2800" b="1" strike="noStrike" spc="-1" dirty="0" smtClean="0">
                <a:solidFill>
                  <a:srgbClr val="226292"/>
                </a:solidFill>
                <a:latin typeface="Trebuchet MS"/>
                <a:ea typeface="Microsoft YaHei"/>
              </a:rPr>
              <a:t>Выпускная квалификационная работа на тему</a:t>
            </a:r>
            <a:r>
              <a:rPr lang="ru-RU" sz="2800" b="1" strike="noStrike" spc="-1" dirty="0" smtClean="0">
                <a:solidFill>
                  <a:srgbClr val="226292"/>
                </a:solidFill>
                <a:latin typeface="Trebuchet MS"/>
              </a:rPr>
              <a:t>: </a:t>
            </a:r>
            <a:r>
              <a:rPr lang="ru-RU" sz="2800" spc="-1" dirty="0">
                <a:solidFill>
                  <a:srgbClr val="0070C0"/>
                </a:solidFill>
                <a:latin typeface="Trebuchet MS"/>
              </a:rPr>
              <a:t>«Разработка сервиса поведенческого анализа функционирования мобильных устройств на операционных системах </a:t>
            </a:r>
            <a:r>
              <a:rPr lang="ru-RU" sz="2800" spc="-1" dirty="0" err="1">
                <a:solidFill>
                  <a:srgbClr val="0070C0"/>
                </a:solidFill>
                <a:latin typeface="Trebuchet MS"/>
              </a:rPr>
              <a:t>андроид</a:t>
            </a:r>
            <a:r>
              <a:rPr lang="ru-RU" sz="2800" spc="-1" dirty="0">
                <a:solidFill>
                  <a:srgbClr val="0070C0"/>
                </a:solidFill>
                <a:latin typeface="Trebuchet MS"/>
              </a:rPr>
              <a:t>»</a:t>
            </a:r>
            <a:endParaRPr lang="en-US" sz="28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677160" y="5469120"/>
            <a:ext cx="8596440" cy="13885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buClr>
                <a:srgbClr val="5FCBEF"/>
              </a:buClr>
              <a:buSzPct val="80000"/>
            </a:pPr>
            <a:r>
              <a:rPr lang="ru-RU" sz="1800" b="0" strike="noStrike" spc="-1" dirty="0" smtClean="0">
                <a:solidFill>
                  <a:srgbClr val="404040"/>
                </a:solidFill>
                <a:latin typeface="Trebuchet MS"/>
              </a:rPr>
              <a:t>Студент: Князев Константин Антонович</a:t>
            </a:r>
          </a:p>
          <a:p>
            <a:pPr>
              <a:lnSpc>
                <a:spcPct val="100000"/>
              </a:lnSpc>
              <a:buClr>
                <a:srgbClr val="5FCBEF"/>
              </a:buClr>
              <a:buSzPct val="80000"/>
            </a:pPr>
            <a:r>
              <a:rPr lang="ru-RU" spc="-1" dirty="0" smtClean="0">
                <a:solidFill>
                  <a:srgbClr val="404040"/>
                </a:solidFill>
                <a:latin typeface="Trebuchet MS"/>
              </a:rPr>
              <a:t>Научный руководитель: </a:t>
            </a:r>
            <a:r>
              <a:rPr lang="ru-RU" spc="-1" dirty="0" err="1" smtClean="0">
                <a:solidFill>
                  <a:srgbClr val="404040"/>
                </a:solidFill>
                <a:latin typeface="Trebuchet MS"/>
              </a:rPr>
              <a:t>Трубиенко</a:t>
            </a:r>
            <a:r>
              <a:rPr lang="ru-RU" spc="-1" dirty="0" smtClean="0">
                <a:solidFill>
                  <a:srgbClr val="404040"/>
                </a:solidFill>
                <a:latin typeface="Trebuchet MS"/>
              </a:rPr>
              <a:t> Олег Владимирович</a:t>
            </a:r>
          </a:p>
          <a:p>
            <a:pPr>
              <a:lnSpc>
                <a:spcPct val="100000"/>
              </a:lnSpc>
              <a:buClr>
                <a:srgbClr val="5FCBEF"/>
              </a:buClr>
              <a:buSzPct val="80000"/>
            </a:pPr>
            <a:r>
              <a:rPr lang="ru-RU" sz="1800" b="0" strike="noStrike" spc="-1" dirty="0" smtClean="0">
                <a:solidFill>
                  <a:srgbClr val="404040"/>
                </a:solidFill>
                <a:latin typeface="Trebuchet MS"/>
              </a:rPr>
              <a:t>Научный консультант: </a:t>
            </a:r>
            <a:r>
              <a:rPr lang="ru-RU" sz="1800" b="0" strike="noStrike" spc="-1" dirty="0" err="1" smtClean="0">
                <a:solidFill>
                  <a:srgbClr val="404040"/>
                </a:solidFill>
                <a:latin typeface="Trebuchet MS"/>
              </a:rPr>
              <a:t>Потерпеев</a:t>
            </a:r>
            <a:r>
              <a:rPr lang="ru-RU" sz="1800" b="0" strike="noStrike" spc="-1" dirty="0" smtClean="0">
                <a:solidFill>
                  <a:srgbClr val="404040"/>
                </a:solidFill>
                <a:latin typeface="Trebuchet MS"/>
              </a:rPr>
              <a:t> Герман Юрьевич</a:t>
            </a:r>
            <a:endParaRPr lang="en-US" sz="1800" b="0" strike="noStrike" spc="-1" dirty="0">
              <a:solidFill>
                <a:srgbClr val="404040"/>
              </a:solidFill>
              <a:latin typeface="Trebuchet MS"/>
            </a:endParaRPr>
          </a:p>
          <a:p>
            <a:pPr marL="252000" indent="-342720">
              <a:lnSpc>
                <a:spcPct val="100000"/>
              </a:lnSpc>
              <a:buClr>
                <a:srgbClr val="5FCBEF"/>
              </a:buClr>
              <a:buSzPct val="80000"/>
              <a:buFont typeface="Wingdings 3" charset="2"/>
              <a:buChar char=""/>
            </a:pPr>
            <a:endParaRPr lang="en-US" sz="1800" b="0" strike="noStrike" spc="-1" dirty="0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404040"/>
              </a:solidFill>
              <a:latin typeface="Trebuchet MS"/>
            </a:endParaRPr>
          </a:p>
          <a:p>
            <a:pPr algn="ctr"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404040"/>
                </a:solidFill>
                <a:latin typeface="Trebuchet MS"/>
              </a:rPr>
              <a:t>Москва </a:t>
            </a:r>
            <a:r>
              <a:rPr lang="ru-RU" sz="1800" b="0" strike="noStrike" spc="-1" dirty="0" smtClean="0">
                <a:solidFill>
                  <a:srgbClr val="404040"/>
                </a:solidFill>
                <a:latin typeface="Trebuchet MS"/>
              </a:rPr>
              <a:t>2021</a:t>
            </a:r>
            <a:endParaRPr lang="en-US" sz="1800" b="0" strike="noStrike" spc="-1" dirty="0">
              <a:solidFill>
                <a:srgbClr val="404040"/>
              </a:solidFill>
              <a:latin typeface="Trebuchet MS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9" name="Picture 9"/>
          <p:cNvPicPr/>
          <p:nvPr/>
        </p:nvPicPr>
        <p:blipFill>
          <a:blip r:embed="rId3"/>
          <a:stretch/>
        </p:blipFill>
        <p:spPr>
          <a:xfrm>
            <a:off x="504720" y="12960"/>
            <a:ext cx="1889640" cy="1943280"/>
          </a:xfrm>
          <a:prstGeom prst="rect">
            <a:avLst/>
          </a:prstGeom>
          <a:ln>
            <a:noFill/>
          </a:ln>
        </p:spPr>
      </p:pic>
      <p:sp>
        <p:nvSpPr>
          <p:cNvPr id="270" name="CustomShape 4"/>
          <p:cNvSpPr/>
          <p:nvPr/>
        </p:nvSpPr>
        <p:spPr>
          <a:xfrm>
            <a:off x="2307600" y="155520"/>
            <a:ext cx="7166880" cy="210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800" b="0" strike="noStrike" spc="-1">
                <a:solidFill>
                  <a:srgbClr val="226292"/>
                </a:solidFill>
                <a:latin typeface="Arial"/>
                <a:ea typeface="Times New Roman"/>
              </a:rPr>
              <a:t>Федеральное государственное бюджетное образовательное учреждение </a:t>
            </a:r>
            <a:r>
              <a:t/>
            </a:r>
            <a:br/>
            <a:r>
              <a:rPr lang="ru-RU" sz="1800" b="0" strike="noStrike" spc="-1">
                <a:solidFill>
                  <a:srgbClr val="226292"/>
                </a:solidFill>
                <a:latin typeface="Arial"/>
                <a:ea typeface="Times New Roman"/>
              </a:rPr>
              <a:t>высшего образования</a:t>
            </a:r>
            <a:endParaRPr lang="ru-RU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800" b="1" strike="noStrike" spc="-1">
                <a:solidFill>
                  <a:srgbClr val="226292"/>
                </a:solidFill>
                <a:latin typeface="Arial"/>
                <a:ea typeface="Times New Roman"/>
              </a:rPr>
              <a:t>«МИРЭА - Российский технологический университет»</a:t>
            </a:r>
            <a:endParaRPr lang="ru-RU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600" b="1" strike="noStrike" spc="-1">
                <a:solidFill>
                  <a:srgbClr val="226292"/>
                </a:solidFill>
                <a:latin typeface="Times New Roman"/>
                <a:ea typeface="Times New Roman"/>
              </a:rPr>
              <a:t>РТУ МИРЭА</a:t>
            </a:r>
            <a:endParaRPr lang="ru-RU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600" b="1" strike="noStrike" spc="-1">
                <a:solidFill>
                  <a:srgbClr val="226292"/>
                </a:solidFill>
                <a:latin typeface="Times New Roman"/>
                <a:ea typeface="Times New Roman"/>
              </a:rPr>
              <a:t>__________________________________________________________</a:t>
            </a:r>
            <a:endParaRPr lang="ru-RU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400" b="0" strike="noStrike" spc="-1">
                <a:solidFill>
                  <a:srgbClr val="226292"/>
                </a:solidFill>
                <a:latin typeface="Times New Roman"/>
                <a:ea typeface="Times New Roman"/>
              </a:rPr>
              <a:t>Институт комплексной безопасности и специального приборостроения</a:t>
            </a:r>
            <a:endParaRPr lang="ru-RU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400" b="0" strike="noStrike" spc="-1">
                <a:solidFill>
                  <a:srgbClr val="226292"/>
                </a:solidFill>
                <a:latin typeface="Times New Roman"/>
                <a:ea typeface="Times New Roman"/>
              </a:rPr>
              <a:t>Кафедра КБ-2 «Прикладные информационные технологии»</a:t>
            </a:r>
            <a:endParaRPr lang="ru-RU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677160" y="609480"/>
            <a:ext cx="8596440" cy="364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strike="noStrike" spc="-1" dirty="0" smtClean="0">
                <a:solidFill>
                  <a:srgbClr val="226292"/>
                </a:solidFill>
                <a:latin typeface="Trebuchet MS"/>
              </a:rPr>
              <a:t>Пример функционирования системы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76" y="1222131"/>
            <a:ext cx="2530213" cy="526659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153" y="1222131"/>
            <a:ext cx="2530214" cy="526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6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677160" y="609480"/>
            <a:ext cx="8596440" cy="364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strike="noStrike" spc="-1" dirty="0" smtClean="0">
                <a:solidFill>
                  <a:srgbClr val="226292"/>
                </a:solidFill>
                <a:latin typeface="Trebuchet MS"/>
              </a:rPr>
              <a:t>Экономическое обоснование</a:t>
            </a:r>
            <a:endParaRPr lang="en-US" sz="24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5196406" y="1141213"/>
            <a:ext cx="5978617" cy="4907896"/>
          </a:xfrm>
          <a:prstGeom prst="rect">
            <a:avLst/>
          </a:prstGeom>
        </p:spPr>
      </p:pic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347997"/>
              </p:ext>
            </p:extLst>
          </p:nvPr>
        </p:nvGraphicFramePr>
        <p:xfrm>
          <a:off x="203501" y="1945925"/>
          <a:ext cx="4849942" cy="3190696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620618">
                  <a:extLst>
                    <a:ext uri="{9D8B030D-6E8A-4147-A177-3AD203B41FA5}">
                      <a16:colId xmlns:a16="http://schemas.microsoft.com/office/drawing/2014/main" val="560571334"/>
                    </a:ext>
                  </a:extLst>
                </a:gridCol>
                <a:gridCol w="1027583">
                  <a:extLst>
                    <a:ext uri="{9D8B030D-6E8A-4147-A177-3AD203B41FA5}">
                      <a16:colId xmlns:a16="http://schemas.microsoft.com/office/drawing/2014/main" val="3926334284"/>
                    </a:ext>
                  </a:extLst>
                </a:gridCol>
                <a:gridCol w="1248741">
                  <a:extLst>
                    <a:ext uri="{9D8B030D-6E8A-4147-A177-3AD203B41FA5}">
                      <a16:colId xmlns:a16="http://schemas.microsoft.com/office/drawing/2014/main" val="281147143"/>
                    </a:ext>
                  </a:extLst>
                </a:gridCol>
                <a:gridCol w="953000">
                  <a:extLst>
                    <a:ext uri="{9D8B030D-6E8A-4147-A177-3AD203B41FA5}">
                      <a16:colId xmlns:a16="http://schemas.microsoft.com/office/drawing/2014/main" val="2521642294"/>
                    </a:ext>
                  </a:extLst>
                </a:gridCol>
              </a:tblGrid>
              <a:tr h="447496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Статья затрат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Обозначение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Величина затрат (руб.)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% затрат к итогу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extLst>
                  <a:ext uri="{0D108BD9-81ED-4DB2-BD59-A6C34878D82A}">
                    <a16:rowId xmlns:a16="http://schemas.microsoft.com/office/drawing/2014/main" val="3323210563"/>
                  </a:ext>
                </a:extLst>
              </a:tr>
              <a:tr h="447496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Затраты на основные материалы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С</a:t>
                      </a:r>
                      <a:r>
                        <a:rPr lang="ru-RU" sz="1000" baseline="-25000" dirty="0" err="1">
                          <a:effectLst/>
                        </a:rPr>
                        <a:t>мат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1345.00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0.29%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extLst>
                  <a:ext uri="{0D108BD9-81ED-4DB2-BD59-A6C34878D82A}">
                    <a16:rowId xmlns:a16="http://schemas.microsoft.com/office/drawing/2014/main" val="1757798944"/>
                  </a:ext>
                </a:extLst>
              </a:tr>
              <a:tr h="447496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Основная заработная плата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С</a:t>
                      </a:r>
                      <a:r>
                        <a:rPr lang="ru-RU" sz="1000" baseline="-25000" dirty="0" err="1">
                          <a:effectLst/>
                        </a:rPr>
                        <a:t>осн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222956.00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47.40%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extLst>
                  <a:ext uri="{0D108BD9-81ED-4DB2-BD59-A6C34878D82A}">
                    <a16:rowId xmlns:a16="http://schemas.microsoft.com/office/drawing/2014/main" val="262319211"/>
                  </a:ext>
                </a:extLst>
              </a:tr>
              <a:tr h="447496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Дополнительная заработная плата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С</a:t>
                      </a:r>
                      <a:r>
                        <a:rPr lang="ru-RU" sz="1000" baseline="-25000" dirty="0" err="1">
                          <a:effectLst/>
                        </a:rPr>
                        <a:t>доп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33443.40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7.11%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extLst>
                  <a:ext uri="{0D108BD9-81ED-4DB2-BD59-A6C34878D82A}">
                    <a16:rowId xmlns:a16="http://schemas.microsoft.com/office/drawing/2014/main" val="4289941801"/>
                  </a:ext>
                </a:extLst>
              </a:tr>
              <a:tr h="447496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Отчисления от заработной платы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 err="1">
                          <a:effectLst/>
                        </a:rPr>
                        <a:t>С</a:t>
                      </a:r>
                      <a:r>
                        <a:rPr lang="ru-RU" sz="1000" baseline="-25000" dirty="0" err="1">
                          <a:effectLst/>
                        </a:rPr>
                        <a:t>отч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76919.90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16.35%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extLst>
                  <a:ext uri="{0D108BD9-81ED-4DB2-BD59-A6C34878D82A}">
                    <a16:rowId xmlns:a16="http://schemas.microsoft.com/office/drawing/2014/main" val="1321350077"/>
                  </a:ext>
                </a:extLst>
              </a:tr>
              <a:tr h="223748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Накладные расходы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С</a:t>
                      </a:r>
                      <a:r>
                        <a:rPr lang="ru-RU" sz="1000" baseline="-25000">
                          <a:effectLst/>
                        </a:rPr>
                        <a:t>накл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133773.80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28.44%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extLst>
                  <a:ext uri="{0D108BD9-81ED-4DB2-BD59-A6C34878D82A}">
                    <a16:rowId xmlns:a16="http://schemas.microsoft.com/office/drawing/2014/main" val="3607663003"/>
                  </a:ext>
                </a:extLst>
              </a:tr>
              <a:tr h="223748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Машинное время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С</a:t>
                      </a:r>
                      <a:r>
                        <a:rPr lang="ru-RU" sz="1000" baseline="-25000">
                          <a:effectLst/>
                        </a:rPr>
                        <a:t>м.вр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1963.44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0.42%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extLst>
                  <a:ext uri="{0D108BD9-81ED-4DB2-BD59-A6C34878D82A}">
                    <a16:rowId xmlns:a16="http://schemas.microsoft.com/office/drawing/2014/main" val="1582376295"/>
                  </a:ext>
                </a:extLst>
              </a:tr>
              <a:tr h="447496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Итого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С</a:t>
                      </a:r>
                      <a:r>
                        <a:rPr lang="ru-RU" sz="1000" baseline="-25000">
                          <a:effectLst/>
                        </a:rPr>
                        <a:t>разр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470401.54</a:t>
                      </a:r>
                      <a:endParaRPr lang="ru-RU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100,00%</a:t>
                      </a:r>
                      <a:endParaRPr lang="ru-RU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ahoma" panose="020B0604030504040204" pitchFamily="34" charset="0"/>
                      </a:endParaRPr>
                    </a:p>
                  </a:txBody>
                  <a:tcPr marL="55937" marR="55937" marT="0" marB="0" anchor="ctr"/>
                </a:tc>
                <a:extLst>
                  <a:ext uri="{0D108BD9-81ED-4DB2-BD59-A6C34878D82A}">
                    <a16:rowId xmlns:a16="http://schemas.microsoft.com/office/drawing/2014/main" val="3660942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69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677160" y="609480"/>
            <a:ext cx="8596440" cy="364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strike="noStrike" spc="-1" dirty="0" smtClean="0">
                <a:solidFill>
                  <a:srgbClr val="226292"/>
                </a:solidFill>
                <a:latin typeface="Trebuchet MS"/>
              </a:rPr>
              <a:t>Выводы</a:t>
            </a:r>
            <a:endParaRPr lang="en-US" sz="2400" b="0" strike="noStrike" spc="-1" dirty="0">
              <a:solidFill>
                <a:srgbClr val="000000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3553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160" y="642683"/>
            <a:ext cx="8596440" cy="471974"/>
          </a:xfrm>
        </p:spPr>
        <p:txBody>
          <a:bodyPr/>
          <a:lstStyle/>
          <a:p>
            <a:r>
              <a:rPr lang="ru-RU" sz="2400" b="1" spc="-1" dirty="0" smtClean="0">
                <a:solidFill>
                  <a:srgbClr val="226292"/>
                </a:solidFill>
                <a:latin typeface="Trebuchet MS"/>
              </a:rPr>
              <a:t>Актуальность проблемы</a:t>
            </a:r>
            <a:endParaRPr lang="ru-RU" sz="2400" dirty="0"/>
          </a:p>
        </p:txBody>
      </p:sp>
      <p:graphicFrame>
        <p:nvGraphicFramePr>
          <p:cNvPr id="6" name="Диаграмма 5"/>
          <p:cNvGraphicFramePr/>
          <p:nvPr>
            <p:extLst>
              <p:ext uri="{D42A27DB-BD31-4B8C-83A1-F6EECF244321}">
                <p14:modId xmlns:p14="http://schemas.microsoft.com/office/powerpoint/2010/main" val="1304656907"/>
              </p:ext>
            </p:extLst>
          </p:nvPr>
        </p:nvGraphicFramePr>
        <p:xfrm>
          <a:off x="169285" y="1371603"/>
          <a:ext cx="4806095" cy="2685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1748386892"/>
              </p:ext>
            </p:extLst>
          </p:nvPr>
        </p:nvGraphicFramePr>
        <p:xfrm>
          <a:off x="4975380" y="1325137"/>
          <a:ext cx="4786591" cy="2778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96754" y="4052034"/>
            <a:ext cx="335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rebuchet MS" panose="020B0603020202020204" pitchFamily="34" charset="0"/>
              </a:rPr>
              <a:t>Темпы роста популярности ПК и </a:t>
            </a:r>
            <a:r>
              <a:rPr lang="ru-RU" sz="1400" dirty="0" smtClean="0">
                <a:latin typeface="Trebuchet MS" panose="020B0603020202020204" pitchFamily="34" charset="0"/>
              </a:rPr>
              <a:t>МПУ</a:t>
            </a:r>
            <a:endParaRPr lang="ru-RU" sz="1400" dirty="0">
              <a:latin typeface="Trebuchet MS" panose="020B0603020202020204" pitchFamily="34" charset="0"/>
            </a:endParaRPr>
          </a:p>
          <a:p>
            <a:pPr algn="ctr"/>
            <a:r>
              <a:rPr lang="ru-RU" sz="1400" dirty="0" smtClean="0">
                <a:latin typeface="Trebuchet MS" panose="020B0603020202020204" pitchFamily="34" charset="0"/>
              </a:rPr>
              <a:t>в течение 10 лет</a:t>
            </a:r>
            <a:endParaRPr lang="ru-RU" sz="1200" dirty="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02849" y="4052034"/>
            <a:ext cx="328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rebuchet MS" panose="020B0603020202020204" pitchFamily="34" charset="0"/>
              </a:rPr>
              <a:t>Темпы роста популярности ПК и </a:t>
            </a:r>
            <a:r>
              <a:rPr lang="ru-RU" sz="1400" dirty="0" smtClean="0">
                <a:latin typeface="Trebuchet MS" panose="020B0603020202020204" pitchFamily="34" charset="0"/>
              </a:rPr>
              <a:t>МПУ</a:t>
            </a:r>
            <a:r>
              <a:rPr lang="en-US" sz="1400" dirty="0" smtClean="0">
                <a:latin typeface="Trebuchet MS" panose="020B0603020202020204" pitchFamily="34" charset="0"/>
              </a:rPr>
              <a:t> </a:t>
            </a:r>
            <a:r>
              <a:rPr lang="ru-RU" sz="1400" dirty="0" smtClean="0">
                <a:latin typeface="Trebuchet MS" panose="020B0603020202020204" pitchFamily="34" charset="0"/>
              </a:rPr>
              <a:t>за последний год</a:t>
            </a:r>
            <a:endParaRPr lang="ru-RU" sz="1200" dirty="0"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6754" y="4942983"/>
            <a:ext cx="91088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 smtClean="0">
                <a:latin typeface="Trebuchet MS" panose="020B0603020202020204" pitchFamily="34" charset="0"/>
              </a:rPr>
              <a:t>Уже </a:t>
            </a:r>
            <a:r>
              <a:rPr lang="ru-RU" sz="1400" dirty="0">
                <a:latin typeface="Trebuchet MS" panose="020B0603020202020204" pitchFamily="34" charset="0"/>
              </a:rPr>
              <a:t>в 2017 году мобильные устройства стали более популярными, чем персональные компьютеры и, несмотря на периодический рост и спад обоих типов устройств, заметна тенденция к увеличению популярности именно мобильных устройств</a:t>
            </a:r>
            <a:r>
              <a:rPr lang="ru-RU" sz="1400" dirty="0" smtClean="0">
                <a:latin typeface="Trebuchet MS" panose="020B0603020202020204" pitchFamily="34" charset="0"/>
              </a:rPr>
              <a:t>.</a:t>
            </a:r>
          </a:p>
          <a:p>
            <a:pPr algn="just"/>
            <a:endParaRPr lang="ru-RU" sz="1400" dirty="0" smtClean="0">
              <a:latin typeface="Trebuchet MS" panose="020B0603020202020204" pitchFamily="34" charset="0"/>
            </a:endParaRPr>
          </a:p>
          <a:p>
            <a:pPr algn="just"/>
            <a:r>
              <a:rPr lang="ru-RU" sz="1400" dirty="0" smtClean="0">
                <a:latin typeface="Trebuchet MS" panose="020B0603020202020204" pitchFamily="34" charset="0"/>
              </a:rPr>
              <a:t>С </a:t>
            </a:r>
            <a:r>
              <a:rPr lang="ru-RU" sz="1400" dirty="0">
                <a:latin typeface="Trebuchet MS" panose="020B0603020202020204" pitchFamily="34" charset="0"/>
              </a:rPr>
              <a:t>угрозами безопасности персональных компьютеров люди столкнулись еще в прошлом веке, а</a:t>
            </a:r>
            <a:r>
              <a:rPr lang="ru-RU" sz="1400" dirty="0" smtClean="0">
                <a:latin typeface="Trebuchet MS" panose="020B0603020202020204" pitchFamily="34" charset="0"/>
              </a:rPr>
              <a:t> </a:t>
            </a:r>
            <a:r>
              <a:rPr lang="ru-RU" sz="1400" dirty="0">
                <a:latin typeface="Trebuchet MS" panose="020B0603020202020204" pitchFamily="34" charset="0"/>
              </a:rPr>
              <a:t>с мобильными устройствами </a:t>
            </a:r>
            <a:r>
              <a:rPr lang="ru-RU" sz="1400" dirty="0" smtClean="0">
                <a:latin typeface="Trebuchet MS" panose="020B0603020202020204" pitchFamily="34" charset="0"/>
              </a:rPr>
              <a:t>до сих пор ситуация </a:t>
            </a:r>
            <a:r>
              <a:rPr lang="ru-RU" sz="1400" dirty="0">
                <a:latin typeface="Trebuchet MS" panose="020B0603020202020204" pitchFamily="34" charset="0"/>
              </a:rPr>
              <a:t>обстоит </a:t>
            </a:r>
            <a:r>
              <a:rPr lang="ru-RU" sz="1400" dirty="0" smtClean="0">
                <a:latin typeface="Trebuchet MS" panose="020B0603020202020204" pitchFamily="34" charset="0"/>
              </a:rPr>
              <a:t>достаточно остро.</a:t>
            </a:r>
            <a:endParaRPr lang="ru-RU" sz="1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49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53380"/>
            <a:ext cx="8405446" cy="471974"/>
          </a:xfrm>
        </p:spPr>
        <p:txBody>
          <a:bodyPr/>
          <a:lstStyle/>
          <a:p>
            <a:r>
              <a:rPr lang="ru-RU" sz="2400" b="1" spc="-1" dirty="0" smtClean="0">
                <a:solidFill>
                  <a:srgbClr val="226292"/>
                </a:solidFill>
                <a:latin typeface="Trebuchet MS"/>
              </a:rPr>
              <a:t>Цели и задачи</a:t>
            </a:r>
            <a:endParaRPr lang="ru-RU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85800" y="1647410"/>
            <a:ext cx="866167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Trebuchet MS" panose="020B0603020202020204" pitchFamily="34" charset="0"/>
              </a:rPr>
              <a:t>Цель работы – разработать и реализовать программное решение для реализации мониторинга устройств на операционной системе </a:t>
            </a:r>
            <a:r>
              <a:rPr lang="ru-RU" sz="1400" dirty="0" err="1" smtClean="0">
                <a:latin typeface="Trebuchet MS" panose="020B0603020202020204" pitchFamily="34" charset="0"/>
              </a:rPr>
              <a:t>андроид</a:t>
            </a:r>
            <a:r>
              <a:rPr lang="ru-RU" sz="1400" dirty="0" smtClean="0">
                <a:latin typeface="Trebuchet MS" panose="020B0603020202020204" pitchFamily="34" charset="0"/>
              </a:rPr>
              <a:t>.</a:t>
            </a:r>
          </a:p>
          <a:p>
            <a:pPr algn="just"/>
            <a:endParaRPr lang="ru-RU" sz="1400" dirty="0">
              <a:latin typeface="Trebuchet MS" panose="020B0603020202020204" pitchFamily="34" charset="0"/>
            </a:endParaRPr>
          </a:p>
          <a:p>
            <a:pPr algn="just"/>
            <a:r>
              <a:rPr lang="ru-RU" sz="1400" dirty="0">
                <a:latin typeface="Trebuchet MS" panose="020B0603020202020204" pitchFamily="34" charset="0"/>
              </a:rPr>
              <a:t>Задачи работы:</a:t>
            </a:r>
          </a:p>
          <a:p>
            <a:pPr lvl="1" algn="just"/>
            <a:r>
              <a:rPr lang="ru-RU" sz="1400" dirty="0">
                <a:latin typeface="Trebuchet MS" panose="020B0603020202020204" pitchFamily="34" charset="0"/>
              </a:rPr>
              <a:t>1) провести анализ существующих ОС МПУ с последующим выбором целевой ОС;</a:t>
            </a:r>
          </a:p>
          <a:p>
            <a:pPr lvl="1" algn="just"/>
            <a:r>
              <a:rPr lang="ru-RU" sz="1400" dirty="0">
                <a:latin typeface="Trebuchet MS" panose="020B0603020202020204" pitchFamily="34" charset="0"/>
              </a:rPr>
              <a:t>2) выделить набор необходимых параметров для мониторинга;</a:t>
            </a:r>
          </a:p>
          <a:p>
            <a:pPr lvl="1" algn="just"/>
            <a:r>
              <a:rPr lang="ru-RU" sz="1400" dirty="0">
                <a:latin typeface="Trebuchet MS" panose="020B0603020202020204" pitchFamily="34" charset="0"/>
              </a:rPr>
              <a:t>3) провести анализ существующих средств мониторинга поведения мобильных устройств на выбранной операционной системе;</a:t>
            </a:r>
          </a:p>
          <a:p>
            <a:pPr lvl="1" algn="just"/>
            <a:r>
              <a:rPr lang="ru-RU" sz="1400" dirty="0">
                <a:latin typeface="Trebuchet MS" panose="020B0603020202020204" pitchFamily="34" charset="0"/>
              </a:rPr>
              <a:t>4) реализовать средство для </a:t>
            </a:r>
            <a:r>
              <a:rPr lang="ru-RU" sz="1400" dirty="0" smtClean="0">
                <a:latin typeface="Trebuchet MS" panose="020B0603020202020204" pitchFamily="34" charset="0"/>
              </a:rPr>
              <a:t>мониторинга функционирования мобильных </a:t>
            </a:r>
            <a:r>
              <a:rPr lang="ru-RU" sz="1400" dirty="0">
                <a:latin typeface="Trebuchet MS" panose="020B0603020202020204" pitchFamily="34" charset="0"/>
              </a:rPr>
              <a:t>устройств</a:t>
            </a:r>
            <a:r>
              <a:rPr lang="ru-RU" sz="1400" dirty="0" smtClean="0">
                <a:latin typeface="Trebuchet MS" panose="020B0603020202020204" pitchFamily="34" charset="0"/>
              </a:rPr>
              <a:t>.</a:t>
            </a:r>
          </a:p>
          <a:p>
            <a:pPr algn="just"/>
            <a:endParaRPr lang="ru-RU" sz="1400" dirty="0" smtClean="0">
              <a:latin typeface="Trebuchet MS" panose="020B0603020202020204" pitchFamily="34" charset="0"/>
            </a:endParaRPr>
          </a:p>
          <a:p>
            <a:pPr algn="just"/>
            <a:r>
              <a:rPr lang="ru-RU" sz="1400" dirty="0" smtClean="0">
                <a:latin typeface="Trebuchet MS" panose="020B0603020202020204" pitchFamily="34" charset="0"/>
              </a:rPr>
              <a:t>Объект </a:t>
            </a:r>
            <a:r>
              <a:rPr lang="ru-RU" sz="1400" dirty="0">
                <a:latin typeface="Trebuchet MS" panose="020B0603020202020204" pitchFamily="34" charset="0"/>
              </a:rPr>
              <a:t>исследования – ОС компонентов мобильного сегмента </a:t>
            </a:r>
            <a:r>
              <a:rPr lang="ru-RU" sz="1400" dirty="0" smtClean="0">
                <a:latin typeface="Trebuchet MS" panose="020B0603020202020204" pitchFamily="34" charset="0"/>
              </a:rPr>
              <a:t>ИТКС.</a:t>
            </a:r>
          </a:p>
          <a:p>
            <a:pPr algn="just"/>
            <a:endParaRPr lang="ru-RU" sz="1400" dirty="0" smtClean="0">
              <a:latin typeface="Trebuchet MS" panose="020B0603020202020204" pitchFamily="34" charset="0"/>
            </a:endParaRPr>
          </a:p>
          <a:p>
            <a:pPr algn="just"/>
            <a:r>
              <a:rPr lang="ru-RU" sz="1400" dirty="0" smtClean="0">
                <a:latin typeface="Trebuchet MS" panose="020B0603020202020204" pitchFamily="34" charset="0"/>
              </a:rPr>
              <a:t>Предмет </a:t>
            </a:r>
            <a:r>
              <a:rPr lang="ru-RU" sz="1400" dirty="0">
                <a:latin typeface="Trebuchet MS" panose="020B0603020202020204" pitchFamily="34" charset="0"/>
              </a:rPr>
              <a:t>исследования – способы и методы контроля и поведенческого анализа мобильных персональных устройств.</a:t>
            </a:r>
          </a:p>
          <a:p>
            <a:pPr lvl="1" algn="just"/>
            <a:endParaRPr lang="ru-RU" sz="1400" dirty="0" smtClean="0">
              <a:latin typeface="Trebuchet MS" panose="020B0603020202020204" pitchFamily="34" charset="0"/>
            </a:endParaRPr>
          </a:p>
          <a:p>
            <a:pPr lvl="1" algn="just"/>
            <a:endParaRPr lang="ru-RU" sz="1400" dirty="0">
              <a:latin typeface="Trebuchet MS" panose="020B0603020202020204" pitchFamily="34" charset="0"/>
            </a:endParaRPr>
          </a:p>
          <a:p>
            <a:pPr lvl="1" algn="just"/>
            <a:endParaRPr lang="ru-RU" sz="1400" dirty="0" smtClean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5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160" y="652142"/>
            <a:ext cx="8596440" cy="471974"/>
          </a:xfrm>
        </p:spPr>
        <p:txBody>
          <a:bodyPr/>
          <a:lstStyle/>
          <a:p>
            <a:r>
              <a:rPr lang="ru-RU" sz="2400" b="1" spc="-1" dirty="0" smtClean="0">
                <a:solidFill>
                  <a:srgbClr val="226292"/>
                </a:solidFill>
                <a:latin typeface="Trebuchet MS"/>
              </a:rPr>
              <a:t>Анализ предметной области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99284" y="3835549"/>
            <a:ext cx="2744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Trebuchet MS" panose="020B0603020202020204" pitchFamily="34" charset="0"/>
              </a:rPr>
              <a:t>Темпы роста популярности </a:t>
            </a:r>
            <a:r>
              <a:rPr lang="ru-RU" sz="1400" dirty="0" smtClean="0">
                <a:latin typeface="Trebuchet MS" panose="020B0603020202020204" pitchFamily="34" charset="0"/>
              </a:rPr>
              <a:t>ОС</a:t>
            </a:r>
            <a:endParaRPr lang="ru-RU" sz="1400" dirty="0">
              <a:latin typeface="Trebuchet MS" panose="020B0603020202020204" pitchFamily="34" charset="0"/>
            </a:endParaRPr>
          </a:p>
          <a:p>
            <a:pPr algn="ctr"/>
            <a:r>
              <a:rPr lang="ru-RU" sz="1400" dirty="0" smtClean="0">
                <a:latin typeface="Trebuchet MS" panose="020B0603020202020204" pitchFamily="34" charset="0"/>
              </a:rPr>
              <a:t>в течение 10 лет</a:t>
            </a:r>
            <a:endParaRPr lang="ru-RU" sz="1200" dirty="0"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51300" y="3855236"/>
            <a:ext cx="2775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Trebuchet MS" panose="020B0603020202020204" pitchFamily="34" charset="0"/>
              </a:rPr>
              <a:t>Темпы роста популярности </a:t>
            </a:r>
            <a:r>
              <a:rPr lang="ru-RU" sz="1400" dirty="0" smtClean="0">
                <a:latin typeface="Trebuchet MS" panose="020B0603020202020204" pitchFamily="34" charset="0"/>
              </a:rPr>
              <a:t>ОС за последний год</a:t>
            </a:r>
            <a:endParaRPr lang="ru-RU" sz="1200" dirty="0">
              <a:latin typeface="Trebuchet MS" panose="020B0603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26" y="4531096"/>
            <a:ext cx="760557" cy="50703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843" y="4484940"/>
            <a:ext cx="1046758" cy="511112"/>
          </a:xfrm>
          <a:prstGeom prst="rect">
            <a:avLst/>
          </a:prstGeom>
        </p:spPr>
      </p:pic>
      <p:pic>
        <p:nvPicPr>
          <p:cNvPr id="1026" name="Picture 2" descr="Игры для Windows Phone 7, 8, 8.1 и 10 смартфонов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661" y="4438784"/>
            <a:ext cx="772358" cy="59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Диаграмма 11"/>
          <p:cNvGraphicFramePr/>
          <p:nvPr>
            <p:extLst>
              <p:ext uri="{D42A27DB-BD31-4B8C-83A1-F6EECF244321}">
                <p14:modId xmlns:p14="http://schemas.microsoft.com/office/powerpoint/2010/main" val="2221297678"/>
              </p:ext>
            </p:extLst>
          </p:nvPr>
        </p:nvGraphicFramePr>
        <p:xfrm>
          <a:off x="149470" y="1328052"/>
          <a:ext cx="4967654" cy="2511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Диаграмма 12"/>
          <p:cNvGraphicFramePr/>
          <p:nvPr>
            <p:extLst>
              <p:ext uri="{D42A27DB-BD31-4B8C-83A1-F6EECF244321}">
                <p14:modId xmlns:p14="http://schemas.microsoft.com/office/powerpoint/2010/main" val="488954685"/>
              </p:ext>
            </p:extLst>
          </p:nvPr>
        </p:nvGraphicFramePr>
        <p:xfrm>
          <a:off x="5204678" y="1401306"/>
          <a:ext cx="4669081" cy="2472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219227"/>
              </p:ext>
            </p:extLst>
          </p:nvPr>
        </p:nvGraphicFramePr>
        <p:xfrm>
          <a:off x="286733" y="5182187"/>
          <a:ext cx="3511544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511544">
                  <a:extLst>
                    <a:ext uri="{9D8B030D-6E8A-4147-A177-3AD203B41FA5}">
                      <a16:colId xmlns:a16="http://schemas.microsoft.com/office/drawing/2014/main" val="289009373"/>
                    </a:ext>
                  </a:extLst>
                </a:gridCol>
              </a:tblGrid>
              <a:tr h="44340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 </a:t>
                      </a:r>
                      <a:r>
                        <a:rPr lang="ru-RU" sz="1400" dirty="0" smtClean="0"/>
                        <a:t>Открыты</a:t>
                      </a:r>
                      <a:r>
                        <a:rPr lang="ru-RU" sz="1400" baseline="0" dirty="0" smtClean="0"/>
                        <a:t>й исходный код</a:t>
                      </a:r>
                      <a:endParaRPr lang="ru-RU" sz="1400" dirty="0" smtClean="0"/>
                    </a:p>
                    <a:p>
                      <a:r>
                        <a:rPr lang="ru-RU" sz="1400" dirty="0" smtClean="0"/>
                        <a:t>+ Большой ассортимент устройств</a:t>
                      </a:r>
                    </a:p>
                    <a:p>
                      <a:r>
                        <a:rPr lang="ru-RU" sz="1400" dirty="0" smtClean="0"/>
                        <a:t>+ Большое количество приложений</a:t>
                      </a:r>
                    </a:p>
                    <a:p>
                      <a:r>
                        <a:rPr lang="ru-RU" sz="1400" dirty="0" smtClean="0"/>
                        <a:t>+ Гибкость</a:t>
                      </a:r>
                      <a:r>
                        <a:rPr lang="ru-RU" sz="1400" baseline="0" dirty="0" smtClean="0"/>
                        <a:t> интерфейса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10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400" dirty="0" smtClean="0"/>
                        <a:t>- Уязвимость открытой архитектуры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400" dirty="0" smtClean="0"/>
                        <a:t>- Оптимизация</a:t>
                      </a:r>
                      <a:r>
                        <a:rPr lang="ru-RU" sz="1400" baseline="0" dirty="0" smtClean="0"/>
                        <a:t> некоторых приложений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683977"/>
                  </a:ext>
                </a:extLst>
              </a:tr>
            </a:tbl>
          </a:graphicData>
        </a:graphic>
      </p:graphicFrame>
      <p:graphicFrame>
        <p:nvGraphicFramePr>
          <p:cNvPr id="17" name="Таблица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848511"/>
              </p:ext>
            </p:extLst>
          </p:nvPr>
        </p:nvGraphicFramePr>
        <p:xfrm>
          <a:off x="4158761" y="5182187"/>
          <a:ext cx="3516923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516923">
                  <a:extLst>
                    <a:ext uri="{9D8B030D-6E8A-4147-A177-3AD203B41FA5}">
                      <a16:colId xmlns:a16="http://schemas.microsoft.com/office/drawing/2014/main" val="289009373"/>
                    </a:ext>
                  </a:extLst>
                </a:gridCol>
              </a:tblGrid>
              <a:tr h="44340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 </a:t>
                      </a:r>
                      <a:r>
                        <a:rPr lang="ru-RU" sz="1400" dirty="0" smtClean="0"/>
                        <a:t>Направленность</a:t>
                      </a:r>
                      <a:r>
                        <a:rPr lang="ru-RU" sz="1400" baseline="0" dirty="0" smtClean="0"/>
                        <a:t> на пользователя</a:t>
                      </a:r>
                      <a:endParaRPr lang="ru-RU" sz="1400" dirty="0" smtClean="0"/>
                    </a:p>
                    <a:p>
                      <a:r>
                        <a:rPr lang="ru-RU" sz="1400" dirty="0" smtClean="0"/>
                        <a:t>+ Оптимизация приложений</a:t>
                      </a:r>
                    </a:p>
                    <a:p>
                      <a:r>
                        <a:rPr lang="ru-RU" sz="1400" dirty="0" smtClean="0"/>
                        <a:t>+ Надежность</a:t>
                      </a:r>
                      <a:r>
                        <a:rPr lang="ru-RU" sz="1400" baseline="0" dirty="0" smtClean="0"/>
                        <a:t> закрытой архитектуры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10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400" dirty="0" smtClean="0"/>
                        <a:t>- Ограниченная</a:t>
                      </a:r>
                      <a:r>
                        <a:rPr lang="ru-RU" sz="1400" baseline="0" dirty="0" smtClean="0"/>
                        <a:t> возможность настройки</a:t>
                      </a:r>
                      <a:endParaRPr lang="ru-RU" sz="1400" dirty="0" smtClean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400" dirty="0" smtClean="0"/>
                        <a:t>- Высокая стоимость продукции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400" dirty="0" smtClean="0"/>
                        <a:t>- Намеренное замедление устройств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683977"/>
                  </a:ext>
                </a:extLst>
              </a:tr>
            </a:tbl>
          </a:graphicData>
        </a:graphic>
      </p:graphicFrame>
      <p:graphicFrame>
        <p:nvGraphicFramePr>
          <p:cNvPr id="18" name="Таблица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701762"/>
              </p:ext>
            </p:extLst>
          </p:nvPr>
        </p:nvGraphicFramePr>
        <p:xfrm>
          <a:off x="8095582" y="5182187"/>
          <a:ext cx="3800410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00410">
                  <a:extLst>
                    <a:ext uri="{9D8B030D-6E8A-4147-A177-3AD203B41FA5}">
                      <a16:colId xmlns:a16="http://schemas.microsoft.com/office/drawing/2014/main" val="289009373"/>
                    </a:ext>
                  </a:extLst>
                </a:gridCol>
              </a:tblGrid>
              <a:tr h="44340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+ </a:t>
                      </a:r>
                      <a:r>
                        <a:rPr lang="ru-RU" sz="1400" dirty="0" smtClean="0"/>
                        <a:t>Схожесть с </a:t>
                      </a:r>
                      <a:r>
                        <a:rPr lang="en-US" sz="1400" dirty="0" smtClean="0"/>
                        <a:t>Windows 10</a:t>
                      </a:r>
                      <a:endParaRPr lang="ru-RU" sz="1400" dirty="0" smtClean="0"/>
                    </a:p>
                    <a:p>
                      <a:r>
                        <a:rPr lang="ru-RU" sz="1400" dirty="0" smtClean="0"/>
                        <a:t>+ Возможность использования некоторых приложений для </a:t>
                      </a:r>
                      <a:r>
                        <a:rPr lang="en-US" sz="1400" dirty="0" smtClean="0"/>
                        <a:t>Windows 10</a:t>
                      </a:r>
                      <a:endParaRPr lang="ru-RU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10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400" dirty="0" smtClean="0"/>
                        <a:t>- Малый</a:t>
                      </a:r>
                      <a:r>
                        <a:rPr lang="ru-RU" sz="1400" baseline="0" dirty="0" smtClean="0"/>
                        <a:t> ассортимент устройств</a:t>
                      </a:r>
                      <a:endParaRPr lang="ru-RU" sz="1400" dirty="0" smtClean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400" dirty="0" smtClean="0"/>
                        <a:t>-</a:t>
                      </a:r>
                      <a:r>
                        <a:rPr lang="ru-RU" sz="1400" baseline="0" dirty="0" smtClean="0"/>
                        <a:t> Малое количество приложений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ru-RU" sz="1400" baseline="0" dirty="0" smtClean="0"/>
                        <a:t>- Ограниченная возможность настройки</a:t>
                      </a:r>
                      <a:endParaRPr lang="ru-R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683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73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7530" y="619155"/>
            <a:ext cx="8596440" cy="471974"/>
          </a:xfrm>
        </p:spPr>
        <p:txBody>
          <a:bodyPr/>
          <a:lstStyle/>
          <a:p>
            <a:r>
              <a:rPr lang="ru-RU" sz="2400" b="1" spc="-1" dirty="0" smtClean="0">
                <a:solidFill>
                  <a:srgbClr val="226292"/>
                </a:solidFill>
                <a:latin typeface="Trebuchet MS"/>
              </a:rPr>
              <a:t>Принципы анализа следов вредоносного ПО ОС </a:t>
            </a:r>
            <a:r>
              <a:rPr lang="en-US" sz="2400" b="1" spc="-1" dirty="0" smtClean="0">
                <a:solidFill>
                  <a:srgbClr val="226292"/>
                </a:solidFill>
                <a:latin typeface="Trebuchet MS"/>
              </a:rPr>
              <a:t>Android</a:t>
            </a:r>
            <a:endParaRPr lang="ru-RU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92368" y="1465450"/>
            <a:ext cx="8493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Trebuchet MS" panose="020B0603020202020204" pitchFamily="34" charset="0"/>
              </a:rPr>
              <a:t>Различают два типа анализа вредоносного ПО</a:t>
            </a:r>
            <a:r>
              <a:rPr lang="ru-RU" sz="1400" dirty="0" smtClean="0">
                <a:latin typeface="Trebuchet MS" panose="020B0603020202020204" pitchFamily="34" charset="0"/>
              </a:rPr>
              <a:t>:</a:t>
            </a:r>
            <a:endParaRPr lang="ru-RU" sz="1400" dirty="0">
              <a:latin typeface="Trebuchet MS" panose="020B0603020202020204" pitchFamily="34" charset="0"/>
            </a:endParaRPr>
          </a:p>
          <a:p>
            <a:pPr lvl="1" algn="just"/>
            <a:endParaRPr lang="ru-RU" sz="1400" dirty="0" smtClean="0">
              <a:latin typeface="Trebuchet MS" panose="020B0603020202020204" pitchFamily="34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510604"/>
              </p:ext>
            </p:extLst>
          </p:nvPr>
        </p:nvGraphicFramePr>
        <p:xfrm>
          <a:off x="492368" y="2362991"/>
          <a:ext cx="8493370" cy="243949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090994">
                  <a:extLst>
                    <a:ext uri="{9D8B030D-6E8A-4147-A177-3AD203B41FA5}">
                      <a16:colId xmlns:a16="http://schemas.microsoft.com/office/drawing/2014/main" val="289009373"/>
                    </a:ext>
                  </a:extLst>
                </a:gridCol>
                <a:gridCol w="4402376">
                  <a:extLst>
                    <a:ext uri="{9D8B030D-6E8A-4147-A177-3AD203B41FA5}">
                      <a16:colId xmlns:a16="http://schemas.microsoft.com/office/drawing/2014/main" val="3900524394"/>
                    </a:ext>
                  </a:extLst>
                </a:gridCol>
              </a:tblGrid>
              <a:tr h="296521">
                <a:tc>
                  <a:txBody>
                    <a:bodyPr/>
                    <a:lstStyle/>
                    <a:p>
                      <a:r>
                        <a:rPr lang="ru-RU" sz="1400" baseline="0" dirty="0" smtClean="0"/>
                        <a:t>Статический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aseline="0" dirty="0" smtClean="0"/>
                        <a:t>Динамический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107647"/>
                  </a:ext>
                </a:extLst>
              </a:tr>
              <a:tr h="106734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 smtClean="0"/>
                        <a:t>В рамках статического анализа вредоносного ПО производится анализ его кода, где главной задачей является выделение фрагментов кода, содержащие предположительно вредоносные действия.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 smtClean="0"/>
                        <a:t>Обычно, для проведения динамического анализа прибегают к использованию вспомогательных средств, собирающих информацию, а иногда и статистику, функционирования приложения и системы во время работы приложения.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683977"/>
                  </a:ext>
                </a:extLst>
              </a:tr>
              <a:tr h="106734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 smtClean="0"/>
                        <a:t>Для статического анализа приложений для </a:t>
                      </a:r>
                      <a:r>
                        <a:rPr lang="ru-RU" sz="1200" dirty="0" err="1" smtClean="0"/>
                        <a:t>Android</a:t>
                      </a:r>
                      <a:r>
                        <a:rPr lang="ru-RU" sz="1200" dirty="0" smtClean="0"/>
                        <a:t> обычной используют такие средства, как </a:t>
                      </a:r>
                      <a:r>
                        <a:rPr lang="ru-RU" sz="1200" dirty="0" err="1" smtClean="0"/>
                        <a:t>ApkTool</a:t>
                      </a:r>
                      <a:r>
                        <a:rPr lang="ru-RU" sz="1200" dirty="0" smtClean="0"/>
                        <a:t>, Dex2Jar.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ru-RU" sz="1200" dirty="0" smtClean="0"/>
                        <a:t>Для примера, динамический анализ потенциально вредоносного приложения для </a:t>
                      </a:r>
                      <a:r>
                        <a:rPr lang="ru-RU" sz="1200" dirty="0" err="1" smtClean="0"/>
                        <a:t>Android</a:t>
                      </a:r>
                      <a:r>
                        <a:rPr lang="ru-RU" sz="1200" dirty="0" smtClean="0"/>
                        <a:t> с помощью программы </a:t>
                      </a:r>
                      <a:r>
                        <a:rPr lang="ru-RU" sz="1200" dirty="0" err="1" smtClean="0"/>
                        <a:t>DroidBox</a:t>
                      </a:r>
                      <a:r>
                        <a:rPr lang="ru-RU" sz="1200" dirty="0" smtClean="0"/>
                        <a:t>.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163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81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677160" y="609480"/>
            <a:ext cx="8596440" cy="364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strike="noStrike" spc="-1" dirty="0" smtClean="0">
                <a:solidFill>
                  <a:srgbClr val="226292"/>
                </a:solidFill>
                <a:latin typeface="Trebuchet MS"/>
              </a:rPr>
              <a:t>Архитектура системы</a:t>
            </a:r>
            <a:endParaRPr lang="en-US" sz="24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8590680" y="6041520"/>
            <a:ext cx="682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DF0F0AB-9494-4A97-B57D-66ED728F2AFA}" type="slidenum">
              <a:rPr lang="ru-RU" sz="900" b="0" strike="noStrike" spc="-1">
                <a:solidFill>
                  <a:srgbClr val="5FCBEF"/>
                </a:solidFill>
                <a:latin typeface="Trebuchet MS"/>
              </a:rPr>
              <a:t>6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273" name="TextShape 3"/>
          <p:cNvSpPr txBox="1"/>
          <p:nvPr/>
        </p:nvSpPr>
        <p:spPr>
          <a:xfrm>
            <a:off x="677160" y="1181160"/>
            <a:ext cx="8596440" cy="55051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500"/>
          </a:bodyPr>
          <a:lstStyle/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</a:pPr>
            <a:endParaRPr lang="en-US" sz="1800" b="0" strike="noStrike" spc="-1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8" name="Рисунок 7" descr="C:\Users\redmo\Documents\Work\repos\Diploma\docs\Архитектура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401" y="1401978"/>
            <a:ext cx="6935958" cy="4653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677160" y="609480"/>
            <a:ext cx="8596440" cy="364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strike="noStrike" spc="-1" dirty="0" smtClean="0">
                <a:solidFill>
                  <a:srgbClr val="226292"/>
                </a:solidFill>
                <a:latin typeface="Trebuchet MS"/>
              </a:rPr>
              <a:t>Мобильное приложение</a:t>
            </a:r>
            <a:endParaRPr lang="en-US" sz="24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7254249" y="6050312"/>
            <a:ext cx="682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DF0F0AB-9494-4A97-B57D-66ED728F2AFA}" type="slidenum">
              <a:rPr lang="ru-RU" sz="900" b="0" strike="noStrike" spc="-1">
                <a:solidFill>
                  <a:srgbClr val="5FCBEF"/>
                </a:solidFill>
                <a:latin typeface="Trebuchet MS"/>
              </a:rPr>
              <a:t>7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273" name="TextShape 3"/>
          <p:cNvSpPr txBox="1"/>
          <p:nvPr/>
        </p:nvSpPr>
        <p:spPr>
          <a:xfrm>
            <a:off x="1503638" y="1532306"/>
            <a:ext cx="2294640" cy="39598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500"/>
          </a:bodyPr>
          <a:lstStyle/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</a:pPr>
            <a:r>
              <a:rPr lang="ru-RU" sz="1800" b="0" strike="noStrike" spc="-1" dirty="0" smtClean="0">
                <a:solidFill>
                  <a:srgbClr val="404040"/>
                </a:solidFill>
                <a:latin typeface="Trebuchet MS"/>
              </a:rPr>
              <a:t>Модули:</a:t>
            </a:r>
          </a:p>
          <a:p>
            <a:pPr marL="286110" indent="-28575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Arial" panose="020B0604020202020204" pitchFamily="34" charset="0"/>
              <a:buChar char="•"/>
            </a:pPr>
            <a:r>
              <a:rPr lang="ru-RU" spc="-1" dirty="0" smtClean="0">
                <a:solidFill>
                  <a:srgbClr val="404040"/>
                </a:solidFill>
                <a:latin typeface="Trebuchet MS"/>
              </a:rPr>
              <a:t>Приложений</a:t>
            </a:r>
          </a:p>
          <a:p>
            <a:pPr marL="286110" indent="-28575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Arial" panose="020B0604020202020204" pitchFamily="34" charset="0"/>
              <a:buChar char="•"/>
            </a:pPr>
            <a:r>
              <a:rPr lang="ru-RU" sz="1800" b="0" strike="noStrike" spc="-1" dirty="0" smtClean="0">
                <a:solidFill>
                  <a:srgbClr val="404040"/>
                </a:solidFill>
                <a:latin typeface="Trebuchet MS"/>
              </a:rPr>
              <a:t>Вызовов</a:t>
            </a:r>
          </a:p>
          <a:p>
            <a:pPr marL="286110" indent="-28575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Arial" panose="020B0604020202020204" pitchFamily="34" charset="0"/>
              <a:buChar char="•"/>
            </a:pPr>
            <a:r>
              <a:rPr lang="ru-RU" spc="-1" dirty="0" smtClean="0">
                <a:solidFill>
                  <a:srgbClr val="404040"/>
                </a:solidFill>
                <a:latin typeface="Trebuchet MS"/>
              </a:rPr>
              <a:t>Контактов</a:t>
            </a:r>
          </a:p>
          <a:p>
            <a:pPr marL="286110" indent="-28575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Arial" panose="020B0604020202020204" pitchFamily="34" charset="0"/>
              <a:buChar char="•"/>
            </a:pPr>
            <a:r>
              <a:rPr lang="ru-RU" sz="1800" b="0" strike="noStrike" spc="-1" dirty="0" err="1" smtClean="0">
                <a:solidFill>
                  <a:srgbClr val="404040"/>
                </a:solidFill>
                <a:latin typeface="Trebuchet MS"/>
              </a:rPr>
              <a:t>Геолокации</a:t>
            </a:r>
            <a:endParaRPr lang="ru-RU" sz="1800" b="0" strike="noStrike" spc="-1" dirty="0" smtClean="0">
              <a:solidFill>
                <a:srgbClr val="404040"/>
              </a:solidFill>
              <a:latin typeface="Trebuchet MS"/>
            </a:endParaRPr>
          </a:p>
          <a:p>
            <a:pPr marL="286110" indent="-28575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rgbClr val="404040"/>
                </a:solidFill>
                <a:latin typeface="Trebuchet MS"/>
              </a:rPr>
              <a:t>SMS</a:t>
            </a:r>
          </a:p>
          <a:p>
            <a:pPr marL="286110" indent="-28575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800" b="0" strike="noStrike" spc="-1" dirty="0" smtClean="0">
                <a:solidFill>
                  <a:srgbClr val="404040"/>
                </a:solidFill>
                <a:latin typeface="Trebuchet MS"/>
              </a:rPr>
              <a:t>Wi-Fi</a:t>
            </a:r>
          </a:p>
          <a:p>
            <a:pPr marL="286110" indent="-28575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Arial" panose="020B0604020202020204" pitchFamily="34" charset="0"/>
              <a:buChar char="•"/>
            </a:pPr>
            <a:r>
              <a:rPr lang="ru-RU" sz="1800" b="0" strike="noStrike" spc="-1" dirty="0" smtClean="0">
                <a:solidFill>
                  <a:srgbClr val="404040"/>
                </a:solidFill>
                <a:latin typeface="Trebuchet MS"/>
              </a:rPr>
              <a:t>Уведомлений</a:t>
            </a:r>
          </a:p>
          <a:p>
            <a:pPr marL="286110" indent="-28575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Arial" panose="020B0604020202020204" pitchFamily="34" charset="0"/>
              <a:buChar char="•"/>
            </a:pPr>
            <a:r>
              <a:rPr lang="ru-RU" spc="-1" dirty="0" smtClean="0">
                <a:solidFill>
                  <a:srgbClr val="404040"/>
                </a:solidFill>
                <a:latin typeface="Trebuchet MS"/>
              </a:rPr>
              <a:t>Разрешений</a:t>
            </a:r>
          </a:p>
          <a:p>
            <a:pPr marL="286110" indent="-28575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Arial" panose="020B0604020202020204" pitchFamily="34" charset="0"/>
              <a:buChar char="•"/>
            </a:pPr>
            <a:r>
              <a:rPr lang="ru-RU" sz="1800" b="0" strike="noStrike" spc="-1" dirty="0" smtClean="0">
                <a:solidFill>
                  <a:srgbClr val="404040"/>
                </a:solidFill>
                <a:latin typeface="Trebuchet MS"/>
              </a:rPr>
              <a:t>Файлов</a:t>
            </a:r>
            <a:endParaRPr lang="en-US" sz="1800" b="0" strike="noStrike" spc="-1" dirty="0">
              <a:solidFill>
                <a:srgbClr val="404040"/>
              </a:solidFill>
              <a:latin typeface="Trebuchet MS"/>
            </a:endParaRPr>
          </a:p>
        </p:txBody>
      </p:sp>
      <p:pic>
        <p:nvPicPr>
          <p:cNvPr id="8" name="Рисунок 7" descr="C:\Users\redmo\Documents\Work\repos\Diploma\files\app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278" y="1532306"/>
            <a:ext cx="1901825" cy="3959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C:\Users\redmo\Documents\Work\repos\Diploma\files\notification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063" y="1532306"/>
            <a:ext cx="1901825" cy="3959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C:\Users\redmo\Documents\Work\repos\Diploma\files\location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07" y="1532306"/>
            <a:ext cx="1901825" cy="3959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622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677160" y="609480"/>
            <a:ext cx="8596440" cy="364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strike="noStrike" spc="-1" dirty="0" smtClean="0">
                <a:solidFill>
                  <a:srgbClr val="226292"/>
                </a:solidFill>
                <a:latin typeface="Trebuchet MS"/>
              </a:rPr>
              <a:t>Клиент-серверная часть системы</a:t>
            </a:r>
            <a:endParaRPr lang="en-US" sz="24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8590680" y="6041520"/>
            <a:ext cx="6829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DF0F0AB-9494-4A97-B57D-66ED728F2AFA}" type="slidenum">
              <a:rPr lang="ru-RU" sz="900" b="0" strike="noStrike" spc="-1">
                <a:solidFill>
                  <a:srgbClr val="5FCBEF"/>
                </a:solidFill>
                <a:latin typeface="Trebuchet MS"/>
              </a:rPr>
              <a:t>8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273" name="TextShape 3"/>
          <p:cNvSpPr txBox="1"/>
          <p:nvPr/>
        </p:nvSpPr>
        <p:spPr>
          <a:xfrm>
            <a:off x="1010687" y="1318473"/>
            <a:ext cx="3402471" cy="2916055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7000" lnSpcReduction="10000"/>
          </a:bodyPr>
          <a:lstStyle/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</a:pPr>
            <a:r>
              <a:rPr lang="ru-RU" spc="-1" dirty="0" smtClean="0">
                <a:solidFill>
                  <a:srgbClr val="404040"/>
                </a:solidFill>
                <a:latin typeface="Trebuchet MS"/>
              </a:rPr>
              <a:t>Используемые технологии:</a:t>
            </a:r>
            <a:endParaRPr lang="en-US" b="0" strike="noStrike" spc="-1" dirty="0" smtClean="0">
              <a:solidFill>
                <a:srgbClr val="404040"/>
              </a:solidFill>
              <a:latin typeface="Trebuchet MS"/>
            </a:endParaRPr>
          </a:p>
          <a:p>
            <a:pPr marL="286110" indent="-28575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b="0" strike="noStrike" spc="-1" dirty="0" smtClean="0">
                <a:solidFill>
                  <a:srgbClr val="404040"/>
                </a:solidFill>
                <a:latin typeface="Trebuchet MS"/>
              </a:rPr>
              <a:t>.NET Core 3.1</a:t>
            </a:r>
          </a:p>
          <a:p>
            <a:pPr marL="286110" indent="-28575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rgbClr val="404040"/>
                </a:solidFill>
                <a:latin typeface="Trebuchet MS"/>
              </a:rPr>
              <a:t>C#</a:t>
            </a:r>
            <a:endParaRPr lang="ru-RU" spc="-1" dirty="0" smtClean="0">
              <a:solidFill>
                <a:srgbClr val="404040"/>
              </a:solidFill>
              <a:latin typeface="Trebuchet MS"/>
            </a:endParaRPr>
          </a:p>
          <a:p>
            <a:pPr marL="286110" indent="-28575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rgbClr val="404040"/>
                </a:solidFill>
                <a:latin typeface="Trebuchet MS"/>
              </a:rPr>
              <a:t>IIS</a:t>
            </a:r>
          </a:p>
          <a:p>
            <a:pPr marL="286110" indent="-28575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b="0" strike="noStrike" spc="-1" dirty="0" smtClean="0">
                <a:solidFill>
                  <a:srgbClr val="404040"/>
                </a:solidFill>
                <a:latin typeface="Trebuchet MS"/>
              </a:rPr>
              <a:t>Entity Framework Core</a:t>
            </a:r>
          </a:p>
          <a:p>
            <a:pPr marL="286110" indent="-28575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pc="-1" dirty="0" err="1" smtClean="0">
                <a:solidFill>
                  <a:srgbClr val="404040"/>
                </a:solidFill>
                <a:latin typeface="Trebuchet MS"/>
              </a:rPr>
              <a:t>Sql</a:t>
            </a:r>
            <a:r>
              <a:rPr lang="en-US" spc="-1" dirty="0" smtClean="0">
                <a:solidFill>
                  <a:srgbClr val="404040"/>
                </a:solidFill>
                <a:latin typeface="Trebuchet MS"/>
              </a:rPr>
              <a:t> Server</a:t>
            </a:r>
            <a:endParaRPr lang="en-US" b="0" strike="noStrike" spc="-1" dirty="0" smtClean="0">
              <a:solidFill>
                <a:srgbClr val="404040"/>
              </a:solidFill>
              <a:latin typeface="Trebuchet MS"/>
            </a:endParaRPr>
          </a:p>
          <a:p>
            <a:pPr marL="286110" indent="-28575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rgbClr val="404040"/>
                </a:solidFill>
                <a:latin typeface="Trebuchet MS"/>
              </a:rPr>
              <a:t>React</a:t>
            </a:r>
          </a:p>
          <a:p>
            <a:pPr marL="286110" indent="-28575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b="0" strike="noStrike" spc="-1" dirty="0" err="1" smtClean="0">
                <a:solidFill>
                  <a:srgbClr val="404040"/>
                </a:solidFill>
                <a:latin typeface="Trebuchet MS"/>
              </a:rPr>
              <a:t>Redux</a:t>
            </a:r>
            <a:endParaRPr lang="ru-RU" b="0" strike="noStrike" spc="-1" dirty="0" smtClean="0">
              <a:solidFill>
                <a:srgbClr val="404040"/>
              </a:solidFill>
              <a:latin typeface="Trebuchet MS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</a:pPr>
            <a:endParaRPr lang="en-US" sz="1800" b="0" strike="noStrike" spc="-1" dirty="0">
              <a:solidFill>
                <a:srgbClr val="404040"/>
              </a:solidFill>
              <a:latin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92690" y="5836813"/>
            <a:ext cx="1793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Таблица логов</a:t>
            </a:r>
            <a:endParaRPr lang="ru-RU" sz="1600" dirty="0"/>
          </a:p>
        </p:txBody>
      </p:sp>
      <p:pic>
        <p:nvPicPr>
          <p:cNvPr id="7" name="Рисунок 6" descr="C:\Users\redmo\Documents\Work\repos\Diploma\files\dash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827" y="1410115"/>
            <a:ext cx="6173391" cy="44266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484341" y="5836813"/>
            <a:ext cx="3244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Панель для анализа данных</a:t>
            </a: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26" y="4112788"/>
            <a:ext cx="23907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677160" y="609480"/>
            <a:ext cx="8596440" cy="3646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1" strike="noStrike" spc="-1" dirty="0" smtClean="0">
                <a:solidFill>
                  <a:srgbClr val="226292"/>
                </a:solidFill>
                <a:latin typeface="Trebuchet MS"/>
              </a:rPr>
              <a:t>Алгоритм работы системы</a:t>
            </a:r>
            <a:endParaRPr lang="en-US" sz="2400" b="0" strike="noStrike" spc="-1" dirty="0">
              <a:solidFill>
                <a:srgbClr val="000000"/>
              </a:solidFill>
              <a:latin typeface="Trebuchet MS"/>
            </a:endParaRPr>
          </a:p>
        </p:txBody>
      </p:sp>
      <p:pic>
        <p:nvPicPr>
          <p:cNvPr id="9" name="Рисунок 8" descr="C:\Users\redmo\Documents\Work\repos\Diploma\docs\Архитектура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13" y="1141213"/>
            <a:ext cx="8583820" cy="5010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390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1016</TotalTime>
  <Words>1111</Words>
  <Application>Microsoft Office PowerPoint</Application>
  <PresentationFormat>Широкоэкранный</PresentationFormat>
  <Paragraphs>154</Paragraphs>
  <Slides>12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3" baseType="lpstr">
      <vt:lpstr>Microsoft YaHei</vt:lpstr>
      <vt:lpstr>Arial</vt:lpstr>
      <vt:lpstr>Calibri</vt:lpstr>
      <vt:lpstr>DejaVu Sans</vt:lpstr>
      <vt:lpstr>Symbol</vt:lpstr>
      <vt:lpstr>Tahoma</vt:lpstr>
      <vt:lpstr>Times New Roman</vt:lpstr>
      <vt:lpstr>Trebuchet MS</vt:lpstr>
      <vt:lpstr>Wingdings</vt:lpstr>
      <vt:lpstr>Wingdings 3</vt:lpstr>
      <vt:lpstr>Office Theme</vt:lpstr>
      <vt:lpstr>Презентация PowerPoint</vt:lpstr>
      <vt:lpstr>Актуальность проблемы</vt:lpstr>
      <vt:lpstr>Цели и задачи</vt:lpstr>
      <vt:lpstr>Анализ предметной области</vt:lpstr>
      <vt:lpstr>Принципы анализа следов вредоносного ПО ОС Android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Серебряная пуля в информационной безопасности или как работает Threat Hunting</dc:title>
  <dc:subject/>
  <dc:creator>Илья Юсупов</dc:creator>
  <dc:description/>
  <cp:lastModifiedBy>Konstantin Knyazev</cp:lastModifiedBy>
  <cp:revision>71</cp:revision>
  <dcterms:created xsi:type="dcterms:W3CDTF">2019-05-22T14:34:26Z</dcterms:created>
  <dcterms:modified xsi:type="dcterms:W3CDTF">2021-01-14T22:00:15Z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21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22</vt:i4>
  </property>
</Properties>
</file>